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84" r:id="rId4"/>
    <p:sldMasterId id="214748368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Lst>
  <p:sldSz cy="7559675" cx="10080625"/>
  <p:notesSz cx="7559675" cy="106918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4" name="KHIMANI ABDULKADIR SALIM"/>
  <p:cmAuthor clrIdx="1" id="1" initials="" lastIdx="3" name="DHRUV PATE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slide" Target="slides/slide77.xml"/><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slide" Target="slides/slide79.xml"/><Relationship Id="rId41" Type="http://schemas.openxmlformats.org/officeDocument/2006/relationships/slide" Target="slides/slide34.xml"/><Relationship Id="rId85" Type="http://schemas.openxmlformats.org/officeDocument/2006/relationships/slide" Target="slides/slide78.xml"/><Relationship Id="rId44" Type="http://schemas.openxmlformats.org/officeDocument/2006/relationships/slide" Target="slides/slide37.xml"/><Relationship Id="rId88" Type="http://schemas.openxmlformats.org/officeDocument/2006/relationships/slide" Target="slides/slide81.xml"/><Relationship Id="rId43" Type="http://schemas.openxmlformats.org/officeDocument/2006/relationships/slide" Target="slides/slide36.xml"/><Relationship Id="rId87" Type="http://schemas.openxmlformats.org/officeDocument/2006/relationships/slide" Target="slides/slide80.xml"/><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slide" Target="slides/slide84.xml"/><Relationship Id="rId90" Type="http://schemas.openxmlformats.org/officeDocument/2006/relationships/slide" Target="slides/slide83.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1-25T11:17:12.799">
    <p:pos x="268" y="1057"/>
    <p:text>tu bhi daal de sahi wale</p:text>
  </p:cm>
  <p:cm authorId="1" idx="1" dt="2019-11-25T11:15:11.750">
    <p:pos x="268" y="1057"/>
    <p:text>mera waala daal dia tune</p:text>
  </p:cm>
  <p:cm authorId="1" idx="2" dt="2019-11-25T11:15:25.965">
    <p:pos x="268" y="1057"/>
    <p:text>tune report se uthaye hai na ?</p:text>
  </p:cm>
  <p:cm authorId="0" idx="2" dt="2019-11-25T11:15:54.863">
    <p:pos x="268" y="1057"/>
    <p:text>_Marked as resolved_</p:text>
  </p:cm>
  <p:cm authorId="0" idx="3" dt="2019-11-25T11:16:08.497">
    <p:pos x="268" y="1057"/>
    <p:text>_Re-opened_
ha</p:text>
  </p:cm>
  <p:cm authorId="1" idx="3" dt="2019-11-25T11:16:39.968">
    <p:pos x="268" y="1057"/>
    <p:text>kar lu download ??</p:text>
  </p:cm>
  <p:cm authorId="0" idx="4" dt="2019-11-25T11:17:12.799">
    <p:pos x="268" y="1057"/>
    <p:text>ha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39216348e_1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39216348e_1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1cc978e8e_0_13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61cc978e8e_0_13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1cc978e8e_0_14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1cc978e8e_0_14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61cc978e8e_0_15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61cc978e8e_0_15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6156626ea0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156626ea0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156626ea0_0_13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156626ea0_0_13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6156626ea0_0_13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156626ea0_0_13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1cc978e8e_0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1cc978e8e_0_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61cc978e8e_0_2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61cc978e8e_0_2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61cc978e8e_0_3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61cc978e8e_0_3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61cc978e8e_0_4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61cc978e8e_0_4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Look closely as that final edge is added, connecting the two components into one. When this happens, all of the eigenvalues but one have been lifted: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61cc978e8e_0_5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61cc978e8e_0_5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61cc978e8e_0_6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61cc978e8e_0_6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61cc978e8e_0_17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61cc978e8e_0_17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s the distances between all connected points are roughly of the same scale (at most ε), weighting the edges would not incorporate more information about the data to the graph. Hence, the ε-neighborhood graph is usually considered as an unweighted graph.</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61cc978e8e_0_20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61cc978e8e_0_20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61cc978e8e_0_21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61cc978e8e_0_21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61cc978e8e_0_21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61cc978e8e_0_21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61cc978e8e_0_23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1cc978e8e_0_23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61cc978e8e_0_10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61cc978e8e_0_10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61cc978e8e_0_16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61cc978e8e_0_16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61cc978e8e_0_23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61cc978e8e_0_23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61cc978e8e_0_17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61cc978e8e_0_17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61cc978e8e_0_26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1cc978e8e_0_26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61cc978e8e_0_25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61cc978e8e_0_25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61cc978e8e_0_27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61cc978e8e_0_27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61cc978e8e_0_29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61cc978e8e_0_29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61cc978e8e_0_31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61cc978e8e_0_31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61cc978e8e_0_32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61cc978e8e_0_32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61cc978e8e_0_33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61cc978e8e_0_33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6392ad6231_0_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6392ad6231_0_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639216348e_1_30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639216348e_1_30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63990ef609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g63990ef609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7932bb143b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7932bb143b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7932bb143b_0_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7932bb143b_0_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7932bb143b_0_3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g7932bb143b_0_3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7932bb143b_0_5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7932bb143b_0_5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7932bb143b_0_5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7932bb143b_0_5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IN">
                <a:solidFill>
                  <a:schemeClr val="dk1"/>
                </a:solidFill>
                <a:latin typeface="Times New Roman"/>
                <a:ea typeface="Times New Roman"/>
                <a:cs typeface="Times New Roman"/>
                <a:sym typeface="Times New Roman"/>
              </a:rPr>
              <a:t>The edges that are between levels are called Directed Acyclic Graph edges (DAG). Each DAG edge will be part of at least one shortest path from root X. If there is a DAG edge (Y,Z), where Y is at the level above Z (i.e., closer to the root), then we shall call Y a parent of Z and Z a child of Y.</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p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7932bb143b_0_9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7932bb143b_0_9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7932bb143b_0_8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457200" rtl="0" algn="just">
              <a:lnSpc>
                <a:spcPct val="115000"/>
              </a:lnSpc>
              <a:spcBef>
                <a:spcPts val="0"/>
              </a:spcBef>
              <a:spcAft>
                <a:spcPts val="0"/>
              </a:spcAft>
              <a:buClr>
                <a:schemeClr val="dk1"/>
              </a:buClr>
              <a:buSzPts val="1100"/>
              <a:buFont typeface="Arial"/>
              <a:buNone/>
            </a:pPr>
            <a:r>
              <a:rPr lang="en-IN" sz="1800">
                <a:solidFill>
                  <a:schemeClr val="dk1"/>
                </a:solidFill>
                <a:latin typeface="Times New Roman"/>
                <a:ea typeface="Times New Roman"/>
                <a:cs typeface="Times New Roman"/>
                <a:sym typeface="Times New Roman"/>
              </a:rPr>
              <a:t>(a leaf is a node with no DAG edges to other nodes at levels below)</a:t>
            </a:r>
            <a:endParaRPr/>
          </a:p>
        </p:txBody>
      </p:sp>
      <p:sp>
        <p:nvSpPr>
          <p:cNvPr id="607" name="Google Shape;607;g7932bb143b_0_8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7932bb143b_0_7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g7932bb143b_0_7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7932bb143b_0_10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7932bb143b_0_10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7932bb143b_0_12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7932bb143b_0_12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7932bb143b_0_11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g7932bb143b_0_11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7932bb143b_0_13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g7932bb143b_0_13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7932bb143b_0_14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g7932bb143b_0_14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7932bb143b_0_15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7932bb143b_0_15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7932bb143b_0_16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7932bb143b_0_16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1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7932bb143b_0_18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7932bb143b_0_18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7932bb143b_0_19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7932bb143b_0_19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793b576d89_1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793b576d89_1_1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793b576d89_1_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793b576d89_1_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793b576d89_1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793b576d89_1_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7932bb143b_0_20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g7932bb143b_0_20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7935e1f629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7935e1f629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7935e1f629_0_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7935e1f629_0_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7935e1f629_0_1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7935e1f629_0_1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7935e1f629_0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7935e1f629_0_1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1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7935e1f629_0_2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7935e1f629_0_2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7935e1f629_0_3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7935e1f629_0_3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7935e1f629_0_3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7935e1f629_0_3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7935e1f629_0_4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7935e1f629_0_4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7935e1f629_0_5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7935e1f629_0_5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7935e1f629_0_6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7935e1f629_0_6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7935e1f629_0_6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7935e1f629_0_6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7935e1f629_0_7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7935e1f629_0_7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7935e1f629_0_8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7935e1f629_0_8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7935e1f629_0_10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7935e1f629_0_10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1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Google Shape;792;g7935e1f629_0_8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7935e1f629_0_8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7935e1f629_0_9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7935e1f629_0_9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793b576d89_1_2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793b576d89_1_2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g6392ad6231_0_1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6392ad6231_0_1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793b576d89_1_2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793b576d89_1_2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61cc978e8e_0_11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61cc978e8e_0_11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 type="body"/>
          </p:nvPr>
        </p:nvSpPr>
        <p:spPr>
          <a:xfrm>
            <a:off x="504000" y="4752000"/>
            <a:ext cx="8870040" cy="20160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42" name="Shape 42"/>
        <p:cNvGrpSpPr/>
        <p:nvPr/>
      </p:nvGrpSpPr>
      <p:grpSpPr>
        <a:xfrm>
          <a:off x="0" y="0"/>
          <a:ext cx="0" cy="0"/>
          <a:chOff x="0" y="0"/>
          <a:chExt cx="0" cy="0"/>
        </a:xfrm>
      </p:grpSpPr>
      <p:sp>
        <p:nvSpPr>
          <p:cNvPr id="43" name="Google Shape;43;p11"/>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1"/>
          <p:cNvSpPr txBox="1"/>
          <p:nvPr>
            <p:ph idx="1" type="body"/>
          </p:nvPr>
        </p:nvSpPr>
        <p:spPr>
          <a:xfrm>
            <a:off x="504000" y="4752000"/>
            <a:ext cx="887004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1"/>
          <p:cNvSpPr txBox="1"/>
          <p:nvPr>
            <p:ph idx="2" type="body"/>
          </p:nvPr>
        </p:nvSpPr>
        <p:spPr>
          <a:xfrm>
            <a:off x="504000" y="5805360"/>
            <a:ext cx="887004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46" name="Shape 46"/>
        <p:cNvGrpSpPr/>
        <p:nvPr/>
      </p:nvGrpSpPr>
      <p:grpSpPr>
        <a:xfrm>
          <a:off x="0" y="0"/>
          <a:ext cx="0" cy="0"/>
          <a:chOff x="0" y="0"/>
          <a:chExt cx="0" cy="0"/>
        </a:xfrm>
      </p:grpSpPr>
      <p:sp>
        <p:nvSpPr>
          <p:cNvPr id="47" name="Google Shape;47;p12"/>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
          <p:cNvSpPr txBox="1"/>
          <p:nvPr>
            <p:ph idx="1" type="body"/>
          </p:nvPr>
        </p:nvSpPr>
        <p:spPr>
          <a:xfrm>
            <a:off x="504000" y="475200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2"/>
          <p:cNvSpPr txBox="1"/>
          <p:nvPr>
            <p:ph idx="2" type="body"/>
          </p:nvPr>
        </p:nvSpPr>
        <p:spPr>
          <a:xfrm>
            <a:off x="5049000" y="475200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2"/>
          <p:cNvSpPr txBox="1"/>
          <p:nvPr>
            <p:ph idx="3" type="body"/>
          </p:nvPr>
        </p:nvSpPr>
        <p:spPr>
          <a:xfrm>
            <a:off x="504000" y="580536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2"/>
          <p:cNvSpPr txBox="1"/>
          <p:nvPr>
            <p:ph idx="4" type="body"/>
          </p:nvPr>
        </p:nvSpPr>
        <p:spPr>
          <a:xfrm>
            <a:off x="5049000" y="580536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52" name="Shape 52"/>
        <p:cNvGrpSpPr/>
        <p:nvPr/>
      </p:nvGrpSpPr>
      <p:grpSpPr>
        <a:xfrm>
          <a:off x="0" y="0"/>
          <a:ext cx="0" cy="0"/>
          <a:chOff x="0" y="0"/>
          <a:chExt cx="0" cy="0"/>
        </a:xfrm>
      </p:grpSpPr>
      <p:sp>
        <p:nvSpPr>
          <p:cNvPr id="53" name="Google Shape;53;p13"/>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3"/>
          <p:cNvSpPr txBox="1"/>
          <p:nvPr>
            <p:ph idx="1" type="body"/>
          </p:nvPr>
        </p:nvSpPr>
        <p:spPr>
          <a:xfrm>
            <a:off x="504000" y="4752000"/>
            <a:ext cx="28558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2" type="body"/>
          </p:nvPr>
        </p:nvSpPr>
        <p:spPr>
          <a:xfrm>
            <a:off x="3503160" y="4752000"/>
            <a:ext cx="28558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3" type="body"/>
          </p:nvPr>
        </p:nvSpPr>
        <p:spPr>
          <a:xfrm>
            <a:off x="6501960" y="4752000"/>
            <a:ext cx="28558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4" type="body"/>
          </p:nvPr>
        </p:nvSpPr>
        <p:spPr>
          <a:xfrm>
            <a:off x="504000" y="5805360"/>
            <a:ext cx="28558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5" type="body"/>
          </p:nvPr>
        </p:nvSpPr>
        <p:spPr>
          <a:xfrm>
            <a:off x="3503160" y="5805360"/>
            <a:ext cx="28558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3"/>
          <p:cNvSpPr txBox="1"/>
          <p:nvPr>
            <p:ph idx="6" type="body"/>
          </p:nvPr>
        </p:nvSpPr>
        <p:spPr>
          <a:xfrm>
            <a:off x="6501960" y="5805360"/>
            <a:ext cx="28558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67" name="Shape 67"/>
        <p:cNvGrpSpPr/>
        <p:nvPr/>
      </p:nvGrpSpPr>
      <p:grpSpPr>
        <a:xfrm>
          <a:off x="0" y="0"/>
          <a:ext cx="0" cy="0"/>
          <a:chOff x="0" y="0"/>
          <a:chExt cx="0" cy="0"/>
        </a:xfrm>
      </p:grpSpPr>
      <p:sp>
        <p:nvSpPr>
          <p:cNvPr id="68" name="Google Shape;68;p15"/>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5"/>
          <p:cNvSpPr txBox="1"/>
          <p:nvPr>
            <p:ph idx="1" type="body"/>
          </p:nvPr>
        </p:nvSpPr>
        <p:spPr>
          <a:xfrm>
            <a:off x="504000" y="4752000"/>
            <a:ext cx="8870040" cy="20160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70" name="Shape 70"/>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71" name="Shape 71"/>
        <p:cNvGrpSpPr/>
        <p:nvPr/>
      </p:nvGrpSpPr>
      <p:grpSpPr>
        <a:xfrm>
          <a:off x="0" y="0"/>
          <a:ext cx="0" cy="0"/>
          <a:chOff x="0" y="0"/>
          <a:chExt cx="0" cy="0"/>
        </a:xfrm>
      </p:grpSpPr>
      <p:sp>
        <p:nvSpPr>
          <p:cNvPr id="72" name="Google Shape;72;p17"/>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7"/>
          <p:cNvSpPr txBox="1"/>
          <p:nvPr>
            <p:ph idx="1" type="subTitle"/>
          </p:nvPr>
        </p:nvSpPr>
        <p:spPr>
          <a:xfrm>
            <a:off x="504000" y="4752000"/>
            <a:ext cx="8870040" cy="20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74" name="Shape 74"/>
        <p:cNvGrpSpPr/>
        <p:nvPr/>
      </p:nvGrpSpPr>
      <p:grpSpPr>
        <a:xfrm>
          <a:off x="0" y="0"/>
          <a:ext cx="0" cy="0"/>
          <a:chOff x="0" y="0"/>
          <a:chExt cx="0" cy="0"/>
        </a:xfrm>
      </p:grpSpPr>
      <p:sp>
        <p:nvSpPr>
          <p:cNvPr id="75" name="Google Shape;75;p18"/>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8"/>
          <p:cNvSpPr txBox="1"/>
          <p:nvPr>
            <p:ph idx="1" type="body"/>
          </p:nvPr>
        </p:nvSpPr>
        <p:spPr>
          <a:xfrm>
            <a:off x="504000" y="4752000"/>
            <a:ext cx="4328280" cy="20160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7" name="Google Shape;77;p18"/>
          <p:cNvSpPr txBox="1"/>
          <p:nvPr>
            <p:ph idx="2" type="body"/>
          </p:nvPr>
        </p:nvSpPr>
        <p:spPr>
          <a:xfrm>
            <a:off x="5049000" y="4752000"/>
            <a:ext cx="4328280" cy="20160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8" name="Shape 78"/>
        <p:cNvGrpSpPr/>
        <p:nvPr/>
      </p:nvGrpSpPr>
      <p:grpSpPr>
        <a:xfrm>
          <a:off x="0" y="0"/>
          <a:ext cx="0" cy="0"/>
          <a:chOff x="0" y="0"/>
          <a:chExt cx="0" cy="0"/>
        </a:xfrm>
      </p:grpSpPr>
      <p:sp>
        <p:nvSpPr>
          <p:cNvPr id="79" name="Google Shape;79;p19"/>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80" name="Shape 80"/>
        <p:cNvGrpSpPr/>
        <p:nvPr/>
      </p:nvGrpSpPr>
      <p:grpSpPr>
        <a:xfrm>
          <a:off x="0" y="0"/>
          <a:ext cx="0" cy="0"/>
          <a:chOff x="0" y="0"/>
          <a:chExt cx="0" cy="0"/>
        </a:xfrm>
      </p:grpSpPr>
      <p:sp>
        <p:nvSpPr>
          <p:cNvPr id="81" name="Google Shape;81;p20"/>
          <p:cNvSpPr txBox="1"/>
          <p:nvPr>
            <p:ph idx="1" type="subTitle"/>
          </p:nvPr>
        </p:nvSpPr>
        <p:spPr>
          <a:xfrm>
            <a:off x="504000" y="3168000"/>
            <a:ext cx="9071640" cy="5851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82" name="Shape 82"/>
        <p:cNvGrpSpPr/>
        <p:nvPr/>
      </p:nvGrpSpPr>
      <p:grpSpPr>
        <a:xfrm>
          <a:off x="0" y="0"/>
          <a:ext cx="0" cy="0"/>
          <a:chOff x="0" y="0"/>
          <a:chExt cx="0" cy="0"/>
        </a:xfrm>
      </p:grpSpPr>
      <p:sp>
        <p:nvSpPr>
          <p:cNvPr id="83" name="Google Shape;83;p21"/>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1"/>
          <p:cNvSpPr txBox="1"/>
          <p:nvPr>
            <p:ph idx="1" type="body"/>
          </p:nvPr>
        </p:nvSpPr>
        <p:spPr>
          <a:xfrm>
            <a:off x="504000" y="475200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5" name="Google Shape;85;p21"/>
          <p:cNvSpPr txBox="1"/>
          <p:nvPr>
            <p:ph idx="2" type="body"/>
          </p:nvPr>
        </p:nvSpPr>
        <p:spPr>
          <a:xfrm>
            <a:off x="5049000" y="4752000"/>
            <a:ext cx="4328280" cy="20160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6" name="Google Shape;86;p21"/>
          <p:cNvSpPr txBox="1"/>
          <p:nvPr>
            <p:ph idx="3" type="body"/>
          </p:nvPr>
        </p:nvSpPr>
        <p:spPr>
          <a:xfrm>
            <a:off x="504000" y="580536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 name="Shape 15"/>
        <p:cNvGrpSpPr/>
        <p:nvPr/>
      </p:nvGrpSpPr>
      <p:grpSpPr>
        <a:xfrm>
          <a:off x="0" y="0"/>
          <a:ext cx="0" cy="0"/>
          <a:chOff x="0" y="0"/>
          <a:chExt cx="0" cy="0"/>
        </a:xfrm>
      </p:grpSpPr>
      <p:sp>
        <p:nvSpPr>
          <p:cNvPr id="16" name="Google Shape;16;p3"/>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87" name="Shape 87"/>
        <p:cNvGrpSpPr/>
        <p:nvPr/>
      </p:nvGrpSpPr>
      <p:grpSpPr>
        <a:xfrm>
          <a:off x="0" y="0"/>
          <a:ext cx="0" cy="0"/>
          <a:chOff x="0" y="0"/>
          <a:chExt cx="0" cy="0"/>
        </a:xfrm>
      </p:grpSpPr>
      <p:sp>
        <p:nvSpPr>
          <p:cNvPr id="88" name="Google Shape;88;p22"/>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2"/>
          <p:cNvSpPr txBox="1"/>
          <p:nvPr>
            <p:ph idx="1" type="body"/>
          </p:nvPr>
        </p:nvSpPr>
        <p:spPr>
          <a:xfrm>
            <a:off x="504000" y="4752000"/>
            <a:ext cx="4328280" cy="20160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0" name="Google Shape;90;p22"/>
          <p:cNvSpPr txBox="1"/>
          <p:nvPr>
            <p:ph idx="2" type="body"/>
          </p:nvPr>
        </p:nvSpPr>
        <p:spPr>
          <a:xfrm>
            <a:off x="5049000" y="475200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 name="Google Shape;91;p22"/>
          <p:cNvSpPr txBox="1"/>
          <p:nvPr>
            <p:ph idx="3" type="body"/>
          </p:nvPr>
        </p:nvSpPr>
        <p:spPr>
          <a:xfrm>
            <a:off x="5049000" y="580536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92" name="Shape 92"/>
        <p:cNvGrpSpPr/>
        <p:nvPr/>
      </p:nvGrpSpPr>
      <p:grpSpPr>
        <a:xfrm>
          <a:off x="0" y="0"/>
          <a:ext cx="0" cy="0"/>
          <a:chOff x="0" y="0"/>
          <a:chExt cx="0" cy="0"/>
        </a:xfrm>
      </p:grpSpPr>
      <p:sp>
        <p:nvSpPr>
          <p:cNvPr id="93" name="Google Shape;93;p23"/>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3"/>
          <p:cNvSpPr txBox="1"/>
          <p:nvPr>
            <p:ph idx="1" type="body"/>
          </p:nvPr>
        </p:nvSpPr>
        <p:spPr>
          <a:xfrm>
            <a:off x="504000" y="475200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5" name="Google Shape;95;p23"/>
          <p:cNvSpPr txBox="1"/>
          <p:nvPr>
            <p:ph idx="2" type="body"/>
          </p:nvPr>
        </p:nvSpPr>
        <p:spPr>
          <a:xfrm>
            <a:off x="5049000" y="475200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6" name="Google Shape;96;p23"/>
          <p:cNvSpPr txBox="1"/>
          <p:nvPr>
            <p:ph idx="3" type="body"/>
          </p:nvPr>
        </p:nvSpPr>
        <p:spPr>
          <a:xfrm>
            <a:off x="504000" y="5805360"/>
            <a:ext cx="887004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97" name="Shape 97"/>
        <p:cNvGrpSpPr/>
        <p:nvPr/>
      </p:nvGrpSpPr>
      <p:grpSpPr>
        <a:xfrm>
          <a:off x="0" y="0"/>
          <a:ext cx="0" cy="0"/>
          <a:chOff x="0" y="0"/>
          <a:chExt cx="0" cy="0"/>
        </a:xfrm>
      </p:grpSpPr>
      <p:sp>
        <p:nvSpPr>
          <p:cNvPr id="98" name="Google Shape;98;p24"/>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4"/>
          <p:cNvSpPr txBox="1"/>
          <p:nvPr>
            <p:ph idx="1" type="body"/>
          </p:nvPr>
        </p:nvSpPr>
        <p:spPr>
          <a:xfrm>
            <a:off x="504000" y="4752000"/>
            <a:ext cx="887004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 name="Google Shape;100;p24"/>
          <p:cNvSpPr txBox="1"/>
          <p:nvPr>
            <p:ph idx="2" type="body"/>
          </p:nvPr>
        </p:nvSpPr>
        <p:spPr>
          <a:xfrm>
            <a:off x="504000" y="5805360"/>
            <a:ext cx="887004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01" name="Shape 101"/>
        <p:cNvGrpSpPr/>
        <p:nvPr/>
      </p:nvGrpSpPr>
      <p:grpSpPr>
        <a:xfrm>
          <a:off x="0" y="0"/>
          <a:ext cx="0" cy="0"/>
          <a:chOff x="0" y="0"/>
          <a:chExt cx="0" cy="0"/>
        </a:xfrm>
      </p:grpSpPr>
      <p:sp>
        <p:nvSpPr>
          <p:cNvPr id="102" name="Google Shape;102;p25"/>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5"/>
          <p:cNvSpPr txBox="1"/>
          <p:nvPr>
            <p:ph idx="1" type="body"/>
          </p:nvPr>
        </p:nvSpPr>
        <p:spPr>
          <a:xfrm>
            <a:off x="504000" y="475200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 name="Google Shape;104;p25"/>
          <p:cNvSpPr txBox="1"/>
          <p:nvPr>
            <p:ph idx="2" type="body"/>
          </p:nvPr>
        </p:nvSpPr>
        <p:spPr>
          <a:xfrm>
            <a:off x="5049000" y="475200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 name="Google Shape;105;p25"/>
          <p:cNvSpPr txBox="1"/>
          <p:nvPr>
            <p:ph idx="3" type="body"/>
          </p:nvPr>
        </p:nvSpPr>
        <p:spPr>
          <a:xfrm>
            <a:off x="504000" y="580536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25"/>
          <p:cNvSpPr txBox="1"/>
          <p:nvPr>
            <p:ph idx="4" type="body"/>
          </p:nvPr>
        </p:nvSpPr>
        <p:spPr>
          <a:xfrm>
            <a:off x="5049000" y="580536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07" name="Shape 107"/>
        <p:cNvGrpSpPr/>
        <p:nvPr/>
      </p:nvGrpSpPr>
      <p:grpSpPr>
        <a:xfrm>
          <a:off x="0" y="0"/>
          <a:ext cx="0" cy="0"/>
          <a:chOff x="0" y="0"/>
          <a:chExt cx="0" cy="0"/>
        </a:xfrm>
      </p:grpSpPr>
      <p:sp>
        <p:nvSpPr>
          <p:cNvPr id="108" name="Google Shape;108;p26"/>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6"/>
          <p:cNvSpPr txBox="1"/>
          <p:nvPr>
            <p:ph idx="1" type="body"/>
          </p:nvPr>
        </p:nvSpPr>
        <p:spPr>
          <a:xfrm>
            <a:off x="504000" y="4752000"/>
            <a:ext cx="28558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26"/>
          <p:cNvSpPr txBox="1"/>
          <p:nvPr>
            <p:ph idx="2" type="body"/>
          </p:nvPr>
        </p:nvSpPr>
        <p:spPr>
          <a:xfrm>
            <a:off x="3503160" y="4752000"/>
            <a:ext cx="28558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26"/>
          <p:cNvSpPr txBox="1"/>
          <p:nvPr>
            <p:ph idx="3" type="body"/>
          </p:nvPr>
        </p:nvSpPr>
        <p:spPr>
          <a:xfrm>
            <a:off x="6501960" y="4752000"/>
            <a:ext cx="28558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26"/>
          <p:cNvSpPr txBox="1"/>
          <p:nvPr>
            <p:ph idx="4" type="body"/>
          </p:nvPr>
        </p:nvSpPr>
        <p:spPr>
          <a:xfrm>
            <a:off x="504000" y="5805360"/>
            <a:ext cx="28558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 name="Google Shape;113;p26"/>
          <p:cNvSpPr txBox="1"/>
          <p:nvPr>
            <p:ph idx="5" type="body"/>
          </p:nvPr>
        </p:nvSpPr>
        <p:spPr>
          <a:xfrm>
            <a:off x="3503160" y="5805360"/>
            <a:ext cx="28558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4" name="Google Shape;114;p26"/>
          <p:cNvSpPr txBox="1"/>
          <p:nvPr>
            <p:ph idx="6" type="body"/>
          </p:nvPr>
        </p:nvSpPr>
        <p:spPr>
          <a:xfrm>
            <a:off x="6501960" y="5805360"/>
            <a:ext cx="28558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22" name="Shape 122"/>
        <p:cNvGrpSpPr/>
        <p:nvPr/>
      </p:nvGrpSpPr>
      <p:grpSpPr>
        <a:xfrm>
          <a:off x="0" y="0"/>
          <a:ext cx="0" cy="0"/>
          <a:chOff x="0" y="0"/>
          <a:chExt cx="0" cy="0"/>
        </a:xfrm>
      </p:grpSpPr>
      <p:sp>
        <p:nvSpPr>
          <p:cNvPr id="123" name="Google Shape;123;p28"/>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8"/>
          <p:cNvSpPr txBox="1"/>
          <p:nvPr>
            <p:ph idx="1" type="body"/>
          </p:nvPr>
        </p:nvSpPr>
        <p:spPr>
          <a:xfrm>
            <a:off x="504000" y="4752000"/>
            <a:ext cx="8870040" cy="20160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25" name="Shape 125"/>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26" name="Shape 126"/>
        <p:cNvGrpSpPr/>
        <p:nvPr/>
      </p:nvGrpSpPr>
      <p:grpSpPr>
        <a:xfrm>
          <a:off x="0" y="0"/>
          <a:ext cx="0" cy="0"/>
          <a:chOff x="0" y="0"/>
          <a:chExt cx="0" cy="0"/>
        </a:xfrm>
      </p:grpSpPr>
      <p:sp>
        <p:nvSpPr>
          <p:cNvPr id="127" name="Google Shape;127;p30"/>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30"/>
          <p:cNvSpPr txBox="1"/>
          <p:nvPr>
            <p:ph idx="1" type="subTitle"/>
          </p:nvPr>
        </p:nvSpPr>
        <p:spPr>
          <a:xfrm>
            <a:off x="504000" y="4752000"/>
            <a:ext cx="8870040" cy="20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29" name="Shape 129"/>
        <p:cNvGrpSpPr/>
        <p:nvPr/>
      </p:nvGrpSpPr>
      <p:grpSpPr>
        <a:xfrm>
          <a:off x="0" y="0"/>
          <a:ext cx="0" cy="0"/>
          <a:chOff x="0" y="0"/>
          <a:chExt cx="0" cy="0"/>
        </a:xfrm>
      </p:grpSpPr>
      <p:sp>
        <p:nvSpPr>
          <p:cNvPr id="130" name="Google Shape;130;p31"/>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31"/>
          <p:cNvSpPr txBox="1"/>
          <p:nvPr>
            <p:ph idx="1" type="body"/>
          </p:nvPr>
        </p:nvSpPr>
        <p:spPr>
          <a:xfrm>
            <a:off x="504000" y="4752000"/>
            <a:ext cx="4328280" cy="20160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2" name="Google Shape;132;p31"/>
          <p:cNvSpPr txBox="1"/>
          <p:nvPr>
            <p:ph idx="2" type="body"/>
          </p:nvPr>
        </p:nvSpPr>
        <p:spPr>
          <a:xfrm>
            <a:off x="5049000" y="4752000"/>
            <a:ext cx="4328280" cy="20160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3" name="Shape 133"/>
        <p:cNvGrpSpPr/>
        <p:nvPr/>
      </p:nvGrpSpPr>
      <p:grpSpPr>
        <a:xfrm>
          <a:off x="0" y="0"/>
          <a:ext cx="0" cy="0"/>
          <a:chOff x="0" y="0"/>
          <a:chExt cx="0" cy="0"/>
        </a:xfrm>
      </p:grpSpPr>
      <p:sp>
        <p:nvSpPr>
          <p:cNvPr id="134" name="Google Shape;134;p32"/>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7" name="Shape 17"/>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35" name="Shape 135"/>
        <p:cNvGrpSpPr/>
        <p:nvPr/>
      </p:nvGrpSpPr>
      <p:grpSpPr>
        <a:xfrm>
          <a:off x="0" y="0"/>
          <a:ext cx="0" cy="0"/>
          <a:chOff x="0" y="0"/>
          <a:chExt cx="0" cy="0"/>
        </a:xfrm>
      </p:grpSpPr>
      <p:sp>
        <p:nvSpPr>
          <p:cNvPr id="136" name="Google Shape;136;p33"/>
          <p:cNvSpPr txBox="1"/>
          <p:nvPr>
            <p:ph idx="1" type="subTitle"/>
          </p:nvPr>
        </p:nvSpPr>
        <p:spPr>
          <a:xfrm>
            <a:off x="504000" y="3168000"/>
            <a:ext cx="9071640" cy="5851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137" name="Shape 137"/>
        <p:cNvGrpSpPr/>
        <p:nvPr/>
      </p:nvGrpSpPr>
      <p:grpSpPr>
        <a:xfrm>
          <a:off x="0" y="0"/>
          <a:ext cx="0" cy="0"/>
          <a:chOff x="0" y="0"/>
          <a:chExt cx="0" cy="0"/>
        </a:xfrm>
      </p:grpSpPr>
      <p:sp>
        <p:nvSpPr>
          <p:cNvPr id="138" name="Google Shape;138;p34"/>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4"/>
          <p:cNvSpPr txBox="1"/>
          <p:nvPr>
            <p:ph idx="1" type="body"/>
          </p:nvPr>
        </p:nvSpPr>
        <p:spPr>
          <a:xfrm>
            <a:off x="504000" y="475200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0" name="Google Shape;140;p34"/>
          <p:cNvSpPr txBox="1"/>
          <p:nvPr>
            <p:ph idx="2" type="body"/>
          </p:nvPr>
        </p:nvSpPr>
        <p:spPr>
          <a:xfrm>
            <a:off x="5049000" y="4752000"/>
            <a:ext cx="4328280" cy="20160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1" name="Google Shape;141;p34"/>
          <p:cNvSpPr txBox="1"/>
          <p:nvPr>
            <p:ph idx="3" type="body"/>
          </p:nvPr>
        </p:nvSpPr>
        <p:spPr>
          <a:xfrm>
            <a:off x="504000" y="580536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142" name="Shape 142"/>
        <p:cNvGrpSpPr/>
        <p:nvPr/>
      </p:nvGrpSpPr>
      <p:grpSpPr>
        <a:xfrm>
          <a:off x="0" y="0"/>
          <a:ext cx="0" cy="0"/>
          <a:chOff x="0" y="0"/>
          <a:chExt cx="0" cy="0"/>
        </a:xfrm>
      </p:grpSpPr>
      <p:sp>
        <p:nvSpPr>
          <p:cNvPr id="143" name="Google Shape;143;p35"/>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35"/>
          <p:cNvSpPr txBox="1"/>
          <p:nvPr>
            <p:ph idx="1" type="body"/>
          </p:nvPr>
        </p:nvSpPr>
        <p:spPr>
          <a:xfrm>
            <a:off x="504000" y="4752000"/>
            <a:ext cx="4328280" cy="20160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5" name="Google Shape;145;p35"/>
          <p:cNvSpPr txBox="1"/>
          <p:nvPr>
            <p:ph idx="2" type="body"/>
          </p:nvPr>
        </p:nvSpPr>
        <p:spPr>
          <a:xfrm>
            <a:off x="5049000" y="475200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6" name="Google Shape;146;p35"/>
          <p:cNvSpPr txBox="1"/>
          <p:nvPr>
            <p:ph idx="3" type="body"/>
          </p:nvPr>
        </p:nvSpPr>
        <p:spPr>
          <a:xfrm>
            <a:off x="5049000" y="580536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47" name="Shape 147"/>
        <p:cNvGrpSpPr/>
        <p:nvPr/>
      </p:nvGrpSpPr>
      <p:grpSpPr>
        <a:xfrm>
          <a:off x="0" y="0"/>
          <a:ext cx="0" cy="0"/>
          <a:chOff x="0" y="0"/>
          <a:chExt cx="0" cy="0"/>
        </a:xfrm>
      </p:grpSpPr>
      <p:sp>
        <p:nvSpPr>
          <p:cNvPr id="148" name="Google Shape;148;p36"/>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36"/>
          <p:cNvSpPr txBox="1"/>
          <p:nvPr>
            <p:ph idx="1" type="body"/>
          </p:nvPr>
        </p:nvSpPr>
        <p:spPr>
          <a:xfrm>
            <a:off x="504000" y="475200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0" name="Google Shape;150;p36"/>
          <p:cNvSpPr txBox="1"/>
          <p:nvPr>
            <p:ph idx="2" type="body"/>
          </p:nvPr>
        </p:nvSpPr>
        <p:spPr>
          <a:xfrm>
            <a:off x="5049000" y="475200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1" name="Google Shape;151;p36"/>
          <p:cNvSpPr txBox="1"/>
          <p:nvPr>
            <p:ph idx="3" type="body"/>
          </p:nvPr>
        </p:nvSpPr>
        <p:spPr>
          <a:xfrm>
            <a:off x="504000" y="5805360"/>
            <a:ext cx="887004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52" name="Shape 152"/>
        <p:cNvGrpSpPr/>
        <p:nvPr/>
      </p:nvGrpSpPr>
      <p:grpSpPr>
        <a:xfrm>
          <a:off x="0" y="0"/>
          <a:ext cx="0" cy="0"/>
          <a:chOff x="0" y="0"/>
          <a:chExt cx="0" cy="0"/>
        </a:xfrm>
      </p:grpSpPr>
      <p:sp>
        <p:nvSpPr>
          <p:cNvPr id="153" name="Google Shape;153;p37"/>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37"/>
          <p:cNvSpPr txBox="1"/>
          <p:nvPr>
            <p:ph idx="1" type="body"/>
          </p:nvPr>
        </p:nvSpPr>
        <p:spPr>
          <a:xfrm>
            <a:off x="504000" y="4752000"/>
            <a:ext cx="887004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5" name="Google Shape;155;p37"/>
          <p:cNvSpPr txBox="1"/>
          <p:nvPr>
            <p:ph idx="2" type="body"/>
          </p:nvPr>
        </p:nvSpPr>
        <p:spPr>
          <a:xfrm>
            <a:off x="504000" y="5805360"/>
            <a:ext cx="887004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56" name="Shape 156"/>
        <p:cNvGrpSpPr/>
        <p:nvPr/>
      </p:nvGrpSpPr>
      <p:grpSpPr>
        <a:xfrm>
          <a:off x="0" y="0"/>
          <a:ext cx="0" cy="0"/>
          <a:chOff x="0" y="0"/>
          <a:chExt cx="0" cy="0"/>
        </a:xfrm>
      </p:grpSpPr>
      <p:sp>
        <p:nvSpPr>
          <p:cNvPr id="157" name="Google Shape;157;p38"/>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38"/>
          <p:cNvSpPr txBox="1"/>
          <p:nvPr>
            <p:ph idx="1" type="body"/>
          </p:nvPr>
        </p:nvSpPr>
        <p:spPr>
          <a:xfrm>
            <a:off x="504000" y="475200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9" name="Google Shape;159;p38"/>
          <p:cNvSpPr txBox="1"/>
          <p:nvPr>
            <p:ph idx="2" type="body"/>
          </p:nvPr>
        </p:nvSpPr>
        <p:spPr>
          <a:xfrm>
            <a:off x="5049000" y="475200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0" name="Google Shape;160;p38"/>
          <p:cNvSpPr txBox="1"/>
          <p:nvPr>
            <p:ph idx="3" type="body"/>
          </p:nvPr>
        </p:nvSpPr>
        <p:spPr>
          <a:xfrm>
            <a:off x="504000" y="580536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1" name="Google Shape;161;p38"/>
          <p:cNvSpPr txBox="1"/>
          <p:nvPr>
            <p:ph idx="4" type="body"/>
          </p:nvPr>
        </p:nvSpPr>
        <p:spPr>
          <a:xfrm>
            <a:off x="5049000" y="580536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62" name="Shape 162"/>
        <p:cNvGrpSpPr/>
        <p:nvPr/>
      </p:nvGrpSpPr>
      <p:grpSpPr>
        <a:xfrm>
          <a:off x="0" y="0"/>
          <a:ext cx="0" cy="0"/>
          <a:chOff x="0" y="0"/>
          <a:chExt cx="0" cy="0"/>
        </a:xfrm>
      </p:grpSpPr>
      <p:sp>
        <p:nvSpPr>
          <p:cNvPr id="163" name="Google Shape;163;p39"/>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39"/>
          <p:cNvSpPr txBox="1"/>
          <p:nvPr>
            <p:ph idx="1" type="body"/>
          </p:nvPr>
        </p:nvSpPr>
        <p:spPr>
          <a:xfrm>
            <a:off x="504000" y="4752000"/>
            <a:ext cx="28558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5" name="Google Shape;165;p39"/>
          <p:cNvSpPr txBox="1"/>
          <p:nvPr>
            <p:ph idx="2" type="body"/>
          </p:nvPr>
        </p:nvSpPr>
        <p:spPr>
          <a:xfrm>
            <a:off x="3503160" y="4752000"/>
            <a:ext cx="28558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6" name="Google Shape;166;p39"/>
          <p:cNvSpPr txBox="1"/>
          <p:nvPr>
            <p:ph idx="3" type="body"/>
          </p:nvPr>
        </p:nvSpPr>
        <p:spPr>
          <a:xfrm>
            <a:off x="6501960" y="4752000"/>
            <a:ext cx="28558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7" name="Google Shape;167;p39"/>
          <p:cNvSpPr txBox="1"/>
          <p:nvPr>
            <p:ph idx="4" type="body"/>
          </p:nvPr>
        </p:nvSpPr>
        <p:spPr>
          <a:xfrm>
            <a:off x="504000" y="5805360"/>
            <a:ext cx="28558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8" name="Google Shape;168;p39"/>
          <p:cNvSpPr txBox="1"/>
          <p:nvPr>
            <p:ph idx="5" type="body"/>
          </p:nvPr>
        </p:nvSpPr>
        <p:spPr>
          <a:xfrm>
            <a:off x="3503160" y="5805360"/>
            <a:ext cx="28558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9" name="Google Shape;169;p39"/>
          <p:cNvSpPr txBox="1"/>
          <p:nvPr>
            <p:ph idx="6" type="body"/>
          </p:nvPr>
        </p:nvSpPr>
        <p:spPr>
          <a:xfrm>
            <a:off x="6501960" y="5805360"/>
            <a:ext cx="28558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
          <p:cNvSpPr txBox="1"/>
          <p:nvPr>
            <p:ph idx="1" type="subTitle"/>
          </p:nvPr>
        </p:nvSpPr>
        <p:spPr>
          <a:xfrm>
            <a:off x="504000" y="4752000"/>
            <a:ext cx="8870040" cy="20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21" name="Shape 21"/>
        <p:cNvGrpSpPr/>
        <p:nvPr/>
      </p:nvGrpSpPr>
      <p:grpSpPr>
        <a:xfrm>
          <a:off x="0" y="0"/>
          <a:ext cx="0" cy="0"/>
          <a:chOff x="0" y="0"/>
          <a:chExt cx="0" cy="0"/>
        </a:xfrm>
      </p:grpSpPr>
      <p:sp>
        <p:nvSpPr>
          <p:cNvPr id="22" name="Google Shape;22;p6"/>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6"/>
          <p:cNvSpPr txBox="1"/>
          <p:nvPr>
            <p:ph idx="1" type="body"/>
          </p:nvPr>
        </p:nvSpPr>
        <p:spPr>
          <a:xfrm>
            <a:off x="504000" y="4752000"/>
            <a:ext cx="4328280" cy="20160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 name="Google Shape;24;p6"/>
          <p:cNvSpPr txBox="1"/>
          <p:nvPr>
            <p:ph idx="2" type="body"/>
          </p:nvPr>
        </p:nvSpPr>
        <p:spPr>
          <a:xfrm>
            <a:off x="5049000" y="4752000"/>
            <a:ext cx="4328280" cy="20160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5" name="Shape 25"/>
        <p:cNvGrpSpPr/>
        <p:nvPr/>
      </p:nvGrpSpPr>
      <p:grpSpPr>
        <a:xfrm>
          <a:off x="0" y="0"/>
          <a:ext cx="0" cy="0"/>
          <a:chOff x="0" y="0"/>
          <a:chExt cx="0" cy="0"/>
        </a:xfrm>
      </p:grpSpPr>
      <p:sp>
        <p:nvSpPr>
          <p:cNvPr id="26" name="Google Shape;26;p7"/>
          <p:cNvSpPr txBox="1"/>
          <p:nvPr>
            <p:ph idx="1" type="subTitle"/>
          </p:nvPr>
        </p:nvSpPr>
        <p:spPr>
          <a:xfrm>
            <a:off x="504000" y="3168000"/>
            <a:ext cx="9071640" cy="5851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7" name="Shape 27"/>
        <p:cNvGrpSpPr/>
        <p:nvPr/>
      </p:nvGrpSpPr>
      <p:grpSpPr>
        <a:xfrm>
          <a:off x="0" y="0"/>
          <a:ext cx="0" cy="0"/>
          <a:chOff x="0" y="0"/>
          <a:chExt cx="0" cy="0"/>
        </a:xfrm>
      </p:grpSpPr>
      <p:sp>
        <p:nvSpPr>
          <p:cNvPr id="28" name="Google Shape;28;p8"/>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8"/>
          <p:cNvSpPr txBox="1"/>
          <p:nvPr>
            <p:ph idx="1" type="body"/>
          </p:nvPr>
        </p:nvSpPr>
        <p:spPr>
          <a:xfrm>
            <a:off x="504000" y="475200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8"/>
          <p:cNvSpPr txBox="1"/>
          <p:nvPr>
            <p:ph idx="2" type="body"/>
          </p:nvPr>
        </p:nvSpPr>
        <p:spPr>
          <a:xfrm>
            <a:off x="5049000" y="4752000"/>
            <a:ext cx="4328280" cy="20160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8"/>
          <p:cNvSpPr txBox="1"/>
          <p:nvPr>
            <p:ph idx="3" type="body"/>
          </p:nvPr>
        </p:nvSpPr>
        <p:spPr>
          <a:xfrm>
            <a:off x="504000" y="580536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32" name="Shape 32"/>
        <p:cNvGrpSpPr/>
        <p:nvPr/>
      </p:nvGrpSpPr>
      <p:grpSpPr>
        <a:xfrm>
          <a:off x="0" y="0"/>
          <a:ext cx="0" cy="0"/>
          <a:chOff x="0" y="0"/>
          <a:chExt cx="0" cy="0"/>
        </a:xfrm>
      </p:grpSpPr>
      <p:sp>
        <p:nvSpPr>
          <p:cNvPr id="33" name="Google Shape;33;p9"/>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9"/>
          <p:cNvSpPr txBox="1"/>
          <p:nvPr>
            <p:ph idx="1" type="body"/>
          </p:nvPr>
        </p:nvSpPr>
        <p:spPr>
          <a:xfrm>
            <a:off x="504000" y="4752000"/>
            <a:ext cx="4328280" cy="20160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9"/>
          <p:cNvSpPr txBox="1"/>
          <p:nvPr>
            <p:ph idx="2" type="body"/>
          </p:nvPr>
        </p:nvSpPr>
        <p:spPr>
          <a:xfrm>
            <a:off x="5049000" y="475200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9"/>
          <p:cNvSpPr txBox="1"/>
          <p:nvPr>
            <p:ph idx="3" type="body"/>
          </p:nvPr>
        </p:nvSpPr>
        <p:spPr>
          <a:xfrm>
            <a:off x="5049000" y="580536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37" name="Shape 37"/>
        <p:cNvGrpSpPr/>
        <p:nvPr/>
      </p:nvGrpSpPr>
      <p:grpSpPr>
        <a:xfrm>
          <a:off x="0" y="0"/>
          <a:ext cx="0" cy="0"/>
          <a:chOff x="0" y="0"/>
          <a:chExt cx="0" cy="0"/>
        </a:xfrm>
      </p:grpSpPr>
      <p:sp>
        <p:nvSpPr>
          <p:cNvPr id="38" name="Google Shape;38;p10"/>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0"/>
          <p:cNvSpPr txBox="1"/>
          <p:nvPr>
            <p:ph idx="1" type="body"/>
          </p:nvPr>
        </p:nvSpPr>
        <p:spPr>
          <a:xfrm>
            <a:off x="504000" y="475200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0"/>
          <p:cNvSpPr txBox="1"/>
          <p:nvPr>
            <p:ph idx="2" type="body"/>
          </p:nvPr>
        </p:nvSpPr>
        <p:spPr>
          <a:xfrm>
            <a:off x="5049000" y="4752000"/>
            <a:ext cx="432828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0"/>
          <p:cNvSpPr txBox="1"/>
          <p:nvPr>
            <p:ph idx="3" type="body"/>
          </p:nvPr>
        </p:nvSpPr>
        <p:spPr>
          <a:xfrm>
            <a:off x="504000" y="5805360"/>
            <a:ext cx="8870040" cy="9615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4.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image" Target="../media/image2.png"/><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0"/>
            <a:ext cx="10080000" cy="7560000"/>
          </a:xfrm>
          <a:prstGeom prst="rect">
            <a:avLst/>
          </a:prstGeom>
          <a:noFill/>
          <a:ln>
            <a:noFill/>
          </a:ln>
        </p:spPr>
      </p:pic>
      <p:sp>
        <p:nvSpPr>
          <p:cNvPr id="7" name="Google Shape;7;p1"/>
          <p:cNvSpPr txBox="1"/>
          <p:nvPr>
            <p:ph type="title"/>
          </p:nvPr>
        </p:nvSpPr>
        <p:spPr>
          <a:xfrm>
            <a:off x="504000" y="3168000"/>
            <a:ext cx="9071640" cy="12621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p1"/>
          <p:cNvSpPr txBox="1"/>
          <p:nvPr>
            <p:ph idx="1" type="body"/>
          </p:nvPr>
        </p:nvSpPr>
        <p:spPr>
          <a:xfrm>
            <a:off x="504000" y="4752000"/>
            <a:ext cx="8870040" cy="20160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 name="Google Shape;9;p1"/>
          <p:cNvSpPr txBox="1"/>
          <p:nvPr>
            <p:ph idx="10" type="dt"/>
          </p:nvPr>
        </p:nvSpPr>
        <p:spPr>
          <a:xfrm>
            <a:off x="503640" y="6887160"/>
            <a:ext cx="2348280" cy="52128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1" type="ftr"/>
          </p:nvPr>
        </p:nvSpPr>
        <p:spPr>
          <a:xfrm>
            <a:off x="3447000" y="6887160"/>
            <a:ext cx="3195000" cy="52128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2" type="sldNum"/>
          </p:nvPr>
        </p:nvSpPr>
        <p:spPr>
          <a:xfrm>
            <a:off x="7226640" y="6887160"/>
            <a:ext cx="2348280" cy="52128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400" u="none" cap="none" strike="noStrike">
                <a:latin typeface="Times New Roman"/>
                <a:ea typeface="Times New Roman"/>
                <a:cs typeface="Times New Roman"/>
                <a:sym typeface="Times New Roman"/>
              </a:defRPr>
            </a:lvl1pPr>
            <a:lvl2pPr indent="0" lvl="1" marL="0" marR="0" rtl="0" algn="r">
              <a:spcBef>
                <a:spcPts val="0"/>
              </a:spcBef>
              <a:buNone/>
              <a:defRPr b="0" i="0" sz="1400" u="none" cap="none" strike="noStrike">
                <a:latin typeface="Times New Roman"/>
                <a:ea typeface="Times New Roman"/>
                <a:cs typeface="Times New Roman"/>
                <a:sym typeface="Times New Roman"/>
              </a:defRPr>
            </a:lvl2pPr>
            <a:lvl3pPr indent="0" lvl="2" marL="0" marR="0" rtl="0" algn="r">
              <a:spcBef>
                <a:spcPts val="0"/>
              </a:spcBef>
              <a:buNone/>
              <a:defRPr b="0" i="0" sz="1400" u="none" cap="none" strike="noStrike">
                <a:latin typeface="Times New Roman"/>
                <a:ea typeface="Times New Roman"/>
                <a:cs typeface="Times New Roman"/>
                <a:sym typeface="Times New Roman"/>
              </a:defRPr>
            </a:lvl3pPr>
            <a:lvl4pPr indent="0" lvl="3" marL="0" marR="0" rtl="0" algn="r">
              <a:spcBef>
                <a:spcPts val="0"/>
              </a:spcBef>
              <a:buNone/>
              <a:defRPr b="0" i="0" sz="1400" u="none" cap="none" strike="noStrike">
                <a:latin typeface="Times New Roman"/>
                <a:ea typeface="Times New Roman"/>
                <a:cs typeface="Times New Roman"/>
                <a:sym typeface="Times New Roman"/>
              </a:defRPr>
            </a:lvl4pPr>
            <a:lvl5pPr indent="0" lvl="4" marL="0" marR="0" rtl="0" algn="r">
              <a:spcBef>
                <a:spcPts val="0"/>
              </a:spcBef>
              <a:buNone/>
              <a:defRPr b="0" i="0" sz="1400" u="none" cap="none" strike="noStrike">
                <a:latin typeface="Times New Roman"/>
                <a:ea typeface="Times New Roman"/>
                <a:cs typeface="Times New Roman"/>
                <a:sym typeface="Times New Roman"/>
              </a:defRPr>
            </a:lvl5pPr>
            <a:lvl6pPr indent="0" lvl="5" marL="0" marR="0" rtl="0" algn="r">
              <a:spcBef>
                <a:spcPts val="0"/>
              </a:spcBef>
              <a:buNone/>
              <a:defRPr b="0" i="0" sz="1400" u="none" cap="none" strike="noStrike">
                <a:latin typeface="Times New Roman"/>
                <a:ea typeface="Times New Roman"/>
                <a:cs typeface="Times New Roman"/>
                <a:sym typeface="Times New Roman"/>
              </a:defRPr>
            </a:lvl6pPr>
            <a:lvl7pPr indent="0" lvl="6" marL="0" marR="0" rtl="0" algn="r">
              <a:spcBef>
                <a:spcPts val="0"/>
              </a:spcBef>
              <a:buNone/>
              <a:defRPr b="0" i="0" sz="1400" u="none" cap="none" strike="noStrike">
                <a:latin typeface="Times New Roman"/>
                <a:ea typeface="Times New Roman"/>
                <a:cs typeface="Times New Roman"/>
                <a:sym typeface="Times New Roman"/>
              </a:defRPr>
            </a:lvl7pPr>
            <a:lvl8pPr indent="0" lvl="7" marL="0" marR="0" rtl="0" algn="r">
              <a:spcBef>
                <a:spcPts val="0"/>
              </a:spcBef>
              <a:buNone/>
              <a:defRPr b="0" i="0" sz="1400" u="none" cap="none" strike="noStrike">
                <a:latin typeface="Times New Roman"/>
                <a:ea typeface="Times New Roman"/>
                <a:cs typeface="Times New Roman"/>
                <a:sym typeface="Times New Roman"/>
              </a:defRPr>
            </a:lvl8pPr>
            <a:lvl9pPr indent="0" lvl="8" marL="0" marR="0" rtl="0" algn="r">
              <a:spcBef>
                <a:spcPts val="0"/>
              </a:spcBef>
              <a:buNone/>
              <a:defRPr b="0" i="0" sz="1400" u="none" cap="none" strike="noStrike">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1">
            <a:alphaModFix/>
          </a:blip>
          <a:srcRect b="0" l="0" r="0" t="0"/>
          <a:stretch/>
        </p:blipFill>
        <p:spPr>
          <a:xfrm>
            <a:off x="0" y="-1440"/>
            <a:ext cx="10080000" cy="7561440"/>
          </a:xfrm>
          <a:prstGeom prst="rect">
            <a:avLst/>
          </a:prstGeom>
          <a:noFill/>
          <a:ln>
            <a:noFill/>
          </a:ln>
        </p:spPr>
      </p:pic>
      <p:sp>
        <p:nvSpPr>
          <p:cNvPr id="62" name="Google Shape;62;p14"/>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3" name="Google Shape;63;p14"/>
          <p:cNvSpPr txBox="1"/>
          <p:nvPr>
            <p:ph idx="1" type="body"/>
          </p:nvPr>
        </p:nvSpPr>
        <p:spPr>
          <a:xfrm>
            <a:off x="504000" y="1769040"/>
            <a:ext cx="8870040" cy="43844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4" name="Google Shape;64;p14"/>
          <p:cNvSpPr txBox="1"/>
          <p:nvPr>
            <p:ph idx="10" type="dt"/>
          </p:nvPr>
        </p:nvSpPr>
        <p:spPr>
          <a:xfrm>
            <a:off x="504000" y="6887160"/>
            <a:ext cx="2348280" cy="52128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5" name="Google Shape;65;p14"/>
          <p:cNvSpPr txBox="1"/>
          <p:nvPr>
            <p:ph idx="11" type="ftr"/>
          </p:nvPr>
        </p:nvSpPr>
        <p:spPr>
          <a:xfrm>
            <a:off x="3447360" y="6887160"/>
            <a:ext cx="3195000" cy="52128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6" name="Google Shape;66;p14"/>
          <p:cNvSpPr txBox="1"/>
          <p:nvPr>
            <p:ph idx="12" type="sldNum"/>
          </p:nvPr>
        </p:nvSpPr>
        <p:spPr>
          <a:xfrm>
            <a:off x="7227000" y="6887160"/>
            <a:ext cx="2348280" cy="52128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400" u="none" cap="none" strike="noStrike">
                <a:latin typeface="Times New Roman"/>
                <a:ea typeface="Times New Roman"/>
                <a:cs typeface="Times New Roman"/>
                <a:sym typeface="Times New Roman"/>
              </a:defRPr>
            </a:lvl1pPr>
            <a:lvl2pPr indent="0" lvl="1" marL="0" marR="0" rtl="0" algn="r">
              <a:spcBef>
                <a:spcPts val="0"/>
              </a:spcBef>
              <a:buNone/>
              <a:defRPr b="0" i="0" sz="1400" u="none" cap="none" strike="noStrike">
                <a:latin typeface="Times New Roman"/>
                <a:ea typeface="Times New Roman"/>
                <a:cs typeface="Times New Roman"/>
                <a:sym typeface="Times New Roman"/>
              </a:defRPr>
            </a:lvl2pPr>
            <a:lvl3pPr indent="0" lvl="2" marL="0" marR="0" rtl="0" algn="r">
              <a:spcBef>
                <a:spcPts val="0"/>
              </a:spcBef>
              <a:buNone/>
              <a:defRPr b="0" i="0" sz="1400" u="none" cap="none" strike="noStrike">
                <a:latin typeface="Times New Roman"/>
                <a:ea typeface="Times New Roman"/>
                <a:cs typeface="Times New Roman"/>
                <a:sym typeface="Times New Roman"/>
              </a:defRPr>
            </a:lvl3pPr>
            <a:lvl4pPr indent="0" lvl="3" marL="0" marR="0" rtl="0" algn="r">
              <a:spcBef>
                <a:spcPts val="0"/>
              </a:spcBef>
              <a:buNone/>
              <a:defRPr b="0" i="0" sz="1400" u="none" cap="none" strike="noStrike">
                <a:latin typeface="Times New Roman"/>
                <a:ea typeface="Times New Roman"/>
                <a:cs typeface="Times New Roman"/>
                <a:sym typeface="Times New Roman"/>
              </a:defRPr>
            </a:lvl4pPr>
            <a:lvl5pPr indent="0" lvl="4" marL="0" marR="0" rtl="0" algn="r">
              <a:spcBef>
                <a:spcPts val="0"/>
              </a:spcBef>
              <a:buNone/>
              <a:defRPr b="0" i="0" sz="1400" u="none" cap="none" strike="noStrike">
                <a:latin typeface="Times New Roman"/>
                <a:ea typeface="Times New Roman"/>
                <a:cs typeface="Times New Roman"/>
                <a:sym typeface="Times New Roman"/>
              </a:defRPr>
            </a:lvl5pPr>
            <a:lvl6pPr indent="0" lvl="5" marL="0" marR="0" rtl="0" algn="r">
              <a:spcBef>
                <a:spcPts val="0"/>
              </a:spcBef>
              <a:buNone/>
              <a:defRPr b="0" i="0" sz="1400" u="none" cap="none" strike="noStrike">
                <a:latin typeface="Times New Roman"/>
                <a:ea typeface="Times New Roman"/>
                <a:cs typeface="Times New Roman"/>
                <a:sym typeface="Times New Roman"/>
              </a:defRPr>
            </a:lvl6pPr>
            <a:lvl7pPr indent="0" lvl="6" marL="0" marR="0" rtl="0" algn="r">
              <a:spcBef>
                <a:spcPts val="0"/>
              </a:spcBef>
              <a:buNone/>
              <a:defRPr b="0" i="0" sz="1400" u="none" cap="none" strike="noStrike">
                <a:latin typeface="Times New Roman"/>
                <a:ea typeface="Times New Roman"/>
                <a:cs typeface="Times New Roman"/>
                <a:sym typeface="Times New Roman"/>
              </a:defRPr>
            </a:lvl7pPr>
            <a:lvl8pPr indent="0" lvl="7" marL="0" marR="0" rtl="0" algn="r">
              <a:spcBef>
                <a:spcPts val="0"/>
              </a:spcBef>
              <a:buNone/>
              <a:defRPr b="0" i="0" sz="1400" u="none" cap="none" strike="noStrike">
                <a:latin typeface="Times New Roman"/>
                <a:ea typeface="Times New Roman"/>
                <a:cs typeface="Times New Roman"/>
                <a:sym typeface="Times New Roman"/>
              </a:defRPr>
            </a:lvl8pPr>
            <a:lvl9pPr indent="0" lvl="8" marL="0" marR="0" rtl="0" algn="r">
              <a:spcBef>
                <a:spcPts val="0"/>
              </a:spcBef>
              <a:buNone/>
              <a:defRPr b="0" i="0" sz="1400" u="none" cap="none" strike="noStrike">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id="116" name="Google Shape;116;p27"/>
          <p:cNvPicPr preferRelativeResize="0"/>
          <p:nvPr/>
        </p:nvPicPr>
        <p:blipFill rotWithShape="1">
          <a:blip r:embed="rId1">
            <a:alphaModFix/>
          </a:blip>
          <a:srcRect b="0" l="0" r="0" t="0"/>
          <a:stretch/>
        </p:blipFill>
        <p:spPr>
          <a:xfrm>
            <a:off x="0" y="0"/>
            <a:ext cx="10080000" cy="7560000"/>
          </a:xfrm>
          <a:prstGeom prst="rect">
            <a:avLst/>
          </a:prstGeom>
          <a:noFill/>
          <a:ln>
            <a:noFill/>
          </a:ln>
        </p:spPr>
      </p:pic>
      <p:sp>
        <p:nvSpPr>
          <p:cNvPr id="117" name="Google Shape;117;p27"/>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8" name="Google Shape;118;p27"/>
          <p:cNvSpPr txBox="1"/>
          <p:nvPr>
            <p:ph idx="1" type="body"/>
          </p:nvPr>
        </p:nvSpPr>
        <p:spPr>
          <a:xfrm>
            <a:off x="504000" y="1769040"/>
            <a:ext cx="8870040" cy="43844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19" name="Google Shape;119;p27"/>
          <p:cNvSpPr txBox="1"/>
          <p:nvPr>
            <p:ph idx="10" type="dt"/>
          </p:nvPr>
        </p:nvSpPr>
        <p:spPr>
          <a:xfrm>
            <a:off x="504000" y="6887160"/>
            <a:ext cx="2348280" cy="52128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0" name="Google Shape;120;p27"/>
          <p:cNvSpPr txBox="1"/>
          <p:nvPr>
            <p:ph idx="11" type="ftr"/>
          </p:nvPr>
        </p:nvSpPr>
        <p:spPr>
          <a:xfrm>
            <a:off x="3447360" y="6887160"/>
            <a:ext cx="3195000" cy="52128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1" name="Google Shape;121;p27"/>
          <p:cNvSpPr txBox="1"/>
          <p:nvPr>
            <p:ph idx="12" type="sldNum"/>
          </p:nvPr>
        </p:nvSpPr>
        <p:spPr>
          <a:xfrm>
            <a:off x="7227000" y="6887160"/>
            <a:ext cx="2348280" cy="52128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sz="1400" strike="noStrike">
                <a:latin typeface="Times New Roman"/>
                <a:ea typeface="Times New Roman"/>
                <a:cs typeface="Times New Roman"/>
                <a:sym typeface="Times New Roman"/>
              </a:defRPr>
            </a:lvl1pPr>
            <a:lvl2pPr indent="0" lvl="1" marL="0" marR="0" rtl="0" algn="r">
              <a:spcBef>
                <a:spcPts val="0"/>
              </a:spcBef>
              <a:buNone/>
              <a:defRPr b="0" sz="1400" strike="noStrike">
                <a:latin typeface="Times New Roman"/>
                <a:ea typeface="Times New Roman"/>
                <a:cs typeface="Times New Roman"/>
                <a:sym typeface="Times New Roman"/>
              </a:defRPr>
            </a:lvl2pPr>
            <a:lvl3pPr indent="0" lvl="2" marL="0" marR="0" rtl="0" algn="r">
              <a:spcBef>
                <a:spcPts val="0"/>
              </a:spcBef>
              <a:buNone/>
              <a:defRPr b="0" sz="1400" strike="noStrike">
                <a:latin typeface="Times New Roman"/>
                <a:ea typeface="Times New Roman"/>
                <a:cs typeface="Times New Roman"/>
                <a:sym typeface="Times New Roman"/>
              </a:defRPr>
            </a:lvl3pPr>
            <a:lvl4pPr indent="0" lvl="3" marL="0" marR="0" rtl="0" algn="r">
              <a:spcBef>
                <a:spcPts val="0"/>
              </a:spcBef>
              <a:buNone/>
              <a:defRPr b="0" sz="1400" strike="noStrike">
                <a:latin typeface="Times New Roman"/>
                <a:ea typeface="Times New Roman"/>
                <a:cs typeface="Times New Roman"/>
                <a:sym typeface="Times New Roman"/>
              </a:defRPr>
            </a:lvl4pPr>
            <a:lvl5pPr indent="0" lvl="4" marL="0" marR="0" rtl="0" algn="r">
              <a:spcBef>
                <a:spcPts val="0"/>
              </a:spcBef>
              <a:buNone/>
              <a:defRPr b="0" sz="1400" strike="noStrike">
                <a:latin typeface="Times New Roman"/>
                <a:ea typeface="Times New Roman"/>
                <a:cs typeface="Times New Roman"/>
                <a:sym typeface="Times New Roman"/>
              </a:defRPr>
            </a:lvl5pPr>
            <a:lvl6pPr indent="0" lvl="5" marL="0" marR="0" rtl="0" algn="r">
              <a:spcBef>
                <a:spcPts val="0"/>
              </a:spcBef>
              <a:buNone/>
              <a:defRPr b="0" sz="1400" strike="noStrike">
                <a:latin typeface="Times New Roman"/>
                <a:ea typeface="Times New Roman"/>
                <a:cs typeface="Times New Roman"/>
                <a:sym typeface="Times New Roman"/>
              </a:defRPr>
            </a:lvl6pPr>
            <a:lvl7pPr indent="0" lvl="6" marL="0" marR="0" rtl="0" algn="r">
              <a:spcBef>
                <a:spcPts val="0"/>
              </a:spcBef>
              <a:buNone/>
              <a:defRPr b="0" sz="1400" strike="noStrike">
                <a:latin typeface="Times New Roman"/>
                <a:ea typeface="Times New Roman"/>
                <a:cs typeface="Times New Roman"/>
                <a:sym typeface="Times New Roman"/>
              </a:defRPr>
            </a:lvl7pPr>
            <a:lvl8pPr indent="0" lvl="7" marL="0" marR="0" rtl="0" algn="r">
              <a:spcBef>
                <a:spcPts val="0"/>
              </a:spcBef>
              <a:buNone/>
              <a:defRPr b="0" sz="1400" strike="noStrike">
                <a:latin typeface="Times New Roman"/>
                <a:ea typeface="Times New Roman"/>
                <a:cs typeface="Times New Roman"/>
                <a:sym typeface="Times New Roman"/>
              </a:defRPr>
            </a:lvl8pPr>
            <a:lvl9pPr indent="0" lvl="8" marL="0" marR="0" rtl="0" algn="r">
              <a:spcBef>
                <a:spcPts val="0"/>
              </a:spcBef>
              <a:buNone/>
              <a:defRPr b="0" sz="1400" strike="noStrike">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26.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hyperlink" Target="https://en.wikipedia.org/wiki/Laplacian_matrix" TargetMode="External"/><Relationship Id="rId4" Type="http://schemas.openxmlformats.org/officeDocument/2006/relationships/hyperlink" Target="https://en.wikipedia.org/wiki/Laplacian_matrix" TargetMode="External"/><Relationship Id="rId5" Type="http://schemas.openxmlformats.org/officeDocument/2006/relationships/hyperlink" Target="https://en.wikipedia.org/wiki/Eigenvalues_and_eigenvectors" TargetMode="External"/><Relationship Id="rId6" Type="http://schemas.openxmlformats.org/officeDocument/2006/relationships/hyperlink" Target="https://en.wikipedia.org/wiki/Eigenvalues_and_eigenvectors" TargetMode="External"/><Relationship Id="rId7"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40.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46.png"/><Relationship Id="rId6"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63.png"/><Relationship Id="rId4" Type="http://schemas.openxmlformats.org/officeDocument/2006/relationships/image" Target="../media/image50.png"/><Relationship Id="rId5"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 Id="rId3"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53.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image" Target="../media/image4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 Id="rId3"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 Id="rId3" Type="http://schemas.openxmlformats.org/officeDocument/2006/relationships/image" Target="../media/image61.png"/><Relationship Id="rId4" Type="http://schemas.openxmlformats.org/officeDocument/2006/relationships/image" Target="../media/image60.png"/><Relationship Id="rId5"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 Id="rId3" Type="http://schemas.openxmlformats.org/officeDocument/2006/relationships/image" Target="../media/image93.png"/><Relationship Id="rId4" Type="http://schemas.openxmlformats.org/officeDocument/2006/relationships/image" Target="../media/image57.png"/><Relationship Id="rId5" Type="http://schemas.openxmlformats.org/officeDocument/2006/relationships/image" Target="../media/image64.png"/><Relationship Id="rId6"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 Id="rId3"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 Id="rId3" Type="http://schemas.openxmlformats.org/officeDocument/2006/relationships/image" Target="../media/image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 Id="rId3" Type="http://schemas.openxmlformats.org/officeDocument/2006/relationships/image" Target="../media/image72.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 Id="rId3" Type="http://schemas.openxmlformats.org/officeDocument/2006/relationships/image" Target="../media/image81.png"/><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 Id="rId3" Type="http://schemas.openxmlformats.org/officeDocument/2006/relationships/image" Target="../media/image76.png"/><Relationship Id="rId4" Type="http://schemas.openxmlformats.org/officeDocument/2006/relationships/image" Target="../media/image78.png"/><Relationship Id="rId5" Type="http://schemas.openxmlformats.org/officeDocument/2006/relationships/image" Target="../media/image8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 Id="rId3" Type="http://schemas.openxmlformats.org/officeDocument/2006/relationships/image" Target="../media/image8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Relationship Id="rId3" Type="http://schemas.openxmlformats.org/officeDocument/2006/relationships/image" Target="../media/image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Relationship Id="rId3" Type="http://schemas.openxmlformats.org/officeDocument/2006/relationships/image" Target="../media/image9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8.xml"/><Relationship Id="rId3" Type="http://schemas.openxmlformats.org/officeDocument/2006/relationships/image" Target="../media/image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9.xml"/><Relationship Id="rId3"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0.xml"/><Relationship Id="rId3" Type="http://schemas.openxmlformats.org/officeDocument/2006/relationships/image" Target="../media/image7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xml"/><Relationship Id="rId3" Type="http://schemas.openxmlformats.org/officeDocument/2006/relationships/image" Target="../media/image9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2.xml"/><Relationship Id="rId3" Type="http://schemas.openxmlformats.org/officeDocument/2006/relationships/image" Target="../media/image73.pn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3.xml"/><Relationship Id="rId3" Type="http://schemas.openxmlformats.org/officeDocument/2006/relationships/image" Target="../media/image85.png"/><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4.xml"/><Relationship Id="rId3" Type="http://schemas.openxmlformats.org/officeDocument/2006/relationships/image" Target="../media/image84.png"/><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8.xml"/><Relationship Id="rId3" Type="http://schemas.openxmlformats.org/officeDocument/2006/relationships/image" Target="../media/image8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9.xml"/><Relationship Id="rId3" Type="http://schemas.openxmlformats.org/officeDocument/2006/relationships/image" Target="../media/image8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9.png"/><Relationship Id="rId8"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0.xml"/><Relationship Id="rId3" Type="http://schemas.openxmlformats.org/officeDocument/2006/relationships/image" Target="../media/image9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9.xml"/><Relationship Id="rId3"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0.xml"/><Relationship Id="rId3" Type="http://schemas.openxmlformats.org/officeDocument/2006/relationships/image" Target="../media/image8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1.xml"/><Relationship Id="rId3" Type="http://schemas.openxmlformats.org/officeDocument/2006/relationships/image" Target="../media/image9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3.xml"/><Relationship Id="rId3" Type="http://schemas.openxmlformats.org/officeDocument/2006/relationships/comments" Target="../comments/commen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40"/>
          <p:cNvSpPr/>
          <p:nvPr/>
        </p:nvSpPr>
        <p:spPr>
          <a:xfrm>
            <a:off x="3534350" y="1076925"/>
            <a:ext cx="1912500" cy="62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N">
                <a:latin typeface="Times New Roman"/>
                <a:ea typeface="Times New Roman"/>
                <a:cs typeface="Times New Roman"/>
                <a:sym typeface="Times New Roman"/>
              </a:rPr>
              <a:t>  </a:t>
            </a:r>
            <a:r>
              <a:rPr b="1" lang="en-IN" sz="2600">
                <a:latin typeface="Times New Roman"/>
                <a:ea typeface="Times New Roman"/>
                <a:cs typeface="Times New Roman"/>
                <a:sym typeface="Times New Roman"/>
              </a:rPr>
              <a:t>PROJECT</a:t>
            </a:r>
            <a:endParaRPr b="1" sz="2600">
              <a:latin typeface="Times New Roman"/>
              <a:ea typeface="Times New Roman"/>
              <a:cs typeface="Times New Roman"/>
              <a:sym typeface="Times New Roman"/>
            </a:endParaRPr>
          </a:p>
        </p:txBody>
      </p:sp>
      <p:sp>
        <p:nvSpPr>
          <p:cNvPr id="175" name="Google Shape;175;p40"/>
          <p:cNvSpPr/>
          <p:nvPr/>
        </p:nvSpPr>
        <p:spPr>
          <a:xfrm>
            <a:off x="1527800" y="3106975"/>
            <a:ext cx="2024400" cy="100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IN" sz="2400"/>
              <a:t>LOW RANK APPROX</a:t>
            </a:r>
            <a:endParaRPr b="1" sz="2400"/>
          </a:p>
        </p:txBody>
      </p:sp>
      <p:sp>
        <p:nvSpPr>
          <p:cNvPr id="176" name="Google Shape;176;p40"/>
          <p:cNvSpPr/>
          <p:nvPr/>
        </p:nvSpPr>
        <p:spPr>
          <a:xfrm>
            <a:off x="5781475" y="3106975"/>
            <a:ext cx="2361000" cy="100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IN" sz="2400"/>
              <a:t>CLUSTERING</a:t>
            </a:r>
            <a:endParaRPr b="1" sz="2400"/>
          </a:p>
        </p:txBody>
      </p:sp>
      <p:sp>
        <p:nvSpPr>
          <p:cNvPr id="177" name="Google Shape;177;p40"/>
          <p:cNvSpPr/>
          <p:nvPr/>
        </p:nvSpPr>
        <p:spPr>
          <a:xfrm>
            <a:off x="837950" y="5357800"/>
            <a:ext cx="1101300" cy="42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IN" sz="2000"/>
              <a:t>SVD</a:t>
            </a:r>
            <a:endParaRPr b="1" sz="2000"/>
          </a:p>
        </p:txBody>
      </p:sp>
      <p:sp>
        <p:nvSpPr>
          <p:cNvPr id="178" name="Google Shape;178;p40"/>
          <p:cNvSpPr/>
          <p:nvPr/>
        </p:nvSpPr>
        <p:spPr>
          <a:xfrm>
            <a:off x="2532025" y="5357800"/>
            <a:ext cx="1002300" cy="46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IN" sz="2000"/>
              <a:t>QR</a:t>
            </a:r>
            <a:endParaRPr b="1" sz="2000"/>
          </a:p>
        </p:txBody>
      </p:sp>
      <p:sp>
        <p:nvSpPr>
          <p:cNvPr id="179" name="Google Shape;179;p40"/>
          <p:cNvSpPr/>
          <p:nvPr/>
        </p:nvSpPr>
        <p:spPr>
          <a:xfrm>
            <a:off x="3884150" y="5357800"/>
            <a:ext cx="1002300" cy="46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IN" sz="2000"/>
              <a:t>CUR</a:t>
            </a:r>
            <a:endParaRPr b="1" sz="2000"/>
          </a:p>
        </p:txBody>
      </p:sp>
      <p:sp>
        <p:nvSpPr>
          <p:cNvPr id="180" name="Google Shape;180;p40"/>
          <p:cNvSpPr/>
          <p:nvPr/>
        </p:nvSpPr>
        <p:spPr>
          <a:xfrm>
            <a:off x="5236263" y="5310550"/>
            <a:ext cx="1634400" cy="55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IN" sz="2000"/>
              <a:t>SPECTRAL</a:t>
            </a:r>
            <a:endParaRPr b="1" sz="2000"/>
          </a:p>
        </p:txBody>
      </p:sp>
      <p:sp>
        <p:nvSpPr>
          <p:cNvPr id="181" name="Google Shape;181;p40"/>
          <p:cNvSpPr/>
          <p:nvPr/>
        </p:nvSpPr>
        <p:spPr>
          <a:xfrm>
            <a:off x="7024700" y="5357800"/>
            <a:ext cx="2024400" cy="55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IN" sz="2000"/>
              <a:t>HIERARCHIAL</a:t>
            </a:r>
            <a:endParaRPr b="1" sz="2000"/>
          </a:p>
        </p:txBody>
      </p:sp>
      <p:cxnSp>
        <p:nvCxnSpPr>
          <p:cNvPr id="182" name="Google Shape;182;p40"/>
          <p:cNvCxnSpPr>
            <a:stCxn id="174" idx="2"/>
          </p:cNvCxnSpPr>
          <p:nvPr/>
        </p:nvCxnSpPr>
        <p:spPr>
          <a:xfrm>
            <a:off x="4490600" y="1704225"/>
            <a:ext cx="16200" cy="327900"/>
          </a:xfrm>
          <a:prstGeom prst="straightConnector1">
            <a:avLst/>
          </a:prstGeom>
          <a:noFill/>
          <a:ln cap="flat" cmpd="sng" w="28575">
            <a:solidFill>
              <a:srgbClr val="000000"/>
            </a:solidFill>
            <a:prstDash val="solid"/>
            <a:round/>
            <a:headEnd len="med" w="med" type="none"/>
            <a:tailEnd len="med" w="med" type="none"/>
          </a:ln>
        </p:spPr>
      </p:cxnSp>
      <p:cxnSp>
        <p:nvCxnSpPr>
          <p:cNvPr id="183" name="Google Shape;183;p40"/>
          <p:cNvCxnSpPr/>
          <p:nvPr/>
        </p:nvCxnSpPr>
        <p:spPr>
          <a:xfrm flipH="1">
            <a:off x="2688200" y="2003300"/>
            <a:ext cx="1806600" cy="804600"/>
          </a:xfrm>
          <a:prstGeom prst="bentConnector3">
            <a:avLst>
              <a:gd fmla="val 50000" name="adj1"/>
            </a:avLst>
          </a:prstGeom>
          <a:noFill/>
          <a:ln cap="flat" cmpd="sng" w="28575">
            <a:solidFill>
              <a:srgbClr val="000000"/>
            </a:solidFill>
            <a:prstDash val="solid"/>
            <a:round/>
            <a:headEnd len="med" w="med" type="none"/>
            <a:tailEnd len="med" w="med" type="none"/>
          </a:ln>
        </p:spPr>
      </p:cxnSp>
      <p:cxnSp>
        <p:nvCxnSpPr>
          <p:cNvPr id="184" name="Google Shape;184;p40"/>
          <p:cNvCxnSpPr/>
          <p:nvPr/>
        </p:nvCxnSpPr>
        <p:spPr>
          <a:xfrm>
            <a:off x="2677775" y="4116825"/>
            <a:ext cx="7200" cy="814800"/>
          </a:xfrm>
          <a:prstGeom prst="straightConnector1">
            <a:avLst/>
          </a:prstGeom>
          <a:noFill/>
          <a:ln cap="flat" cmpd="sng" w="28575">
            <a:solidFill>
              <a:srgbClr val="000000"/>
            </a:solidFill>
            <a:prstDash val="solid"/>
            <a:round/>
            <a:headEnd len="med" w="med" type="none"/>
            <a:tailEnd len="med" w="med" type="none"/>
          </a:ln>
        </p:spPr>
      </p:cxnSp>
      <p:cxnSp>
        <p:nvCxnSpPr>
          <p:cNvPr id="185" name="Google Shape;185;p40"/>
          <p:cNvCxnSpPr/>
          <p:nvPr/>
        </p:nvCxnSpPr>
        <p:spPr>
          <a:xfrm>
            <a:off x="2680550" y="4913725"/>
            <a:ext cx="1821900" cy="439500"/>
          </a:xfrm>
          <a:prstGeom prst="bentConnector3">
            <a:avLst>
              <a:gd fmla="val 99400" name="adj1"/>
            </a:avLst>
          </a:prstGeom>
          <a:noFill/>
          <a:ln cap="flat" cmpd="sng" w="28575">
            <a:solidFill>
              <a:srgbClr val="000000"/>
            </a:solidFill>
            <a:prstDash val="solid"/>
            <a:round/>
            <a:headEnd len="med" w="med" type="none"/>
            <a:tailEnd len="med" w="med" type="none"/>
          </a:ln>
        </p:spPr>
      </p:cxnSp>
      <p:cxnSp>
        <p:nvCxnSpPr>
          <p:cNvPr id="186" name="Google Shape;186;p40"/>
          <p:cNvCxnSpPr/>
          <p:nvPr/>
        </p:nvCxnSpPr>
        <p:spPr>
          <a:xfrm>
            <a:off x="6952825" y="4135050"/>
            <a:ext cx="18300" cy="819600"/>
          </a:xfrm>
          <a:prstGeom prst="straightConnector1">
            <a:avLst/>
          </a:prstGeom>
          <a:noFill/>
          <a:ln cap="flat" cmpd="sng" w="28575">
            <a:solidFill>
              <a:srgbClr val="000000"/>
            </a:solidFill>
            <a:prstDash val="solid"/>
            <a:round/>
            <a:headEnd len="med" w="med" type="none"/>
            <a:tailEnd len="med" w="med" type="none"/>
          </a:ln>
        </p:spPr>
      </p:cxnSp>
      <p:cxnSp>
        <p:nvCxnSpPr>
          <p:cNvPr id="187" name="Google Shape;187;p40"/>
          <p:cNvCxnSpPr/>
          <p:nvPr/>
        </p:nvCxnSpPr>
        <p:spPr>
          <a:xfrm>
            <a:off x="7043375" y="4987750"/>
            <a:ext cx="705900" cy="342300"/>
          </a:xfrm>
          <a:prstGeom prst="bentConnector3">
            <a:avLst>
              <a:gd fmla="val 99260" name="adj1"/>
            </a:avLst>
          </a:prstGeom>
          <a:noFill/>
          <a:ln cap="flat" cmpd="sng" w="28575">
            <a:solidFill>
              <a:srgbClr val="000000"/>
            </a:solidFill>
            <a:prstDash val="solid"/>
            <a:round/>
            <a:headEnd len="med" w="med" type="none"/>
            <a:tailEnd len="med" w="med" type="none"/>
          </a:ln>
        </p:spPr>
      </p:cxnSp>
      <p:cxnSp>
        <p:nvCxnSpPr>
          <p:cNvPr id="188" name="Google Shape;188;p40"/>
          <p:cNvCxnSpPr>
            <a:endCxn id="180" idx="0"/>
          </p:cNvCxnSpPr>
          <p:nvPr/>
        </p:nvCxnSpPr>
        <p:spPr>
          <a:xfrm flipH="1">
            <a:off x="6053463" y="4980850"/>
            <a:ext cx="970200" cy="329700"/>
          </a:xfrm>
          <a:prstGeom prst="bentConnector2">
            <a:avLst/>
          </a:prstGeom>
          <a:noFill/>
          <a:ln cap="flat" cmpd="sng" w="28575">
            <a:solidFill>
              <a:srgbClr val="000000"/>
            </a:solidFill>
            <a:prstDash val="solid"/>
            <a:round/>
            <a:headEnd len="med" w="med" type="none"/>
            <a:tailEnd len="med" w="med" type="none"/>
          </a:ln>
        </p:spPr>
      </p:cxnSp>
      <p:cxnSp>
        <p:nvCxnSpPr>
          <p:cNvPr id="189" name="Google Shape;189;p40"/>
          <p:cNvCxnSpPr/>
          <p:nvPr/>
        </p:nvCxnSpPr>
        <p:spPr>
          <a:xfrm>
            <a:off x="4490600" y="2008838"/>
            <a:ext cx="2353800" cy="782400"/>
          </a:xfrm>
          <a:prstGeom prst="bentConnector3">
            <a:avLst>
              <a:gd fmla="val 50000" name="adj1"/>
            </a:avLst>
          </a:prstGeom>
          <a:noFill/>
          <a:ln cap="flat" cmpd="sng" w="28575">
            <a:solidFill>
              <a:srgbClr val="000000"/>
            </a:solidFill>
            <a:prstDash val="solid"/>
            <a:round/>
            <a:headEnd len="med" w="med" type="none"/>
            <a:tailEnd len="med" w="med" type="none"/>
          </a:ln>
        </p:spPr>
      </p:cxnSp>
      <p:cxnSp>
        <p:nvCxnSpPr>
          <p:cNvPr id="190" name="Google Shape;190;p40"/>
          <p:cNvCxnSpPr/>
          <p:nvPr/>
        </p:nvCxnSpPr>
        <p:spPr>
          <a:xfrm flipH="1">
            <a:off x="1527800" y="4913725"/>
            <a:ext cx="1186500" cy="421200"/>
          </a:xfrm>
          <a:prstGeom prst="bentConnector3">
            <a:avLst>
              <a:gd fmla="val 99694" name="adj1"/>
            </a:avLst>
          </a:prstGeom>
          <a:noFill/>
          <a:ln cap="flat" cmpd="sng" w="28575">
            <a:solidFill>
              <a:srgbClr val="000000"/>
            </a:solidFill>
            <a:prstDash val="solid"/>
            <a:round/>
            <a:headEnd len="med" w="med" type="none"/>
            <a:tailEnd len="med" w="med" type="none"/>
          </a:ln>
        </p:spPr>
      </p:cxnSp>
      <p:sp>
        <p:nvSpPr>
          <p:cNvPr id="191" name="Google Shape;191;p40"/>
          <p:cNvSpPr txBox="1"/>
          <p:nvPr/>
        </p:nvSpPr>
        <p:spPr>
          <a:xfrm>
            <a:off x="182150" y="91075"/>
            <a:ext cx="9898500" cy="90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3000">
                <a:latin typeface="Times New Roman"/>
                <a:ea typeface="Times New Roman"/>
                <a:cs typeface="Times New Roman"/>
                <a:sym typeface="Times New Roman"/>
              </a:rPr>
              <a:t>PROJECT OUTLINE</a:t>
            </a:r>
            <a:endParaRPr b="1" sz="3000">
              <a:latin typeface="Times New Roman"/>
              <a:ea typeface="Times New Roman"/>
              <a:cs typeface="Times New Roman"/>
              <a:sym typeface="Times New Roman"/>
            </a:endParaRPr>
          </a:p>
        </p:txBody>
      </p:sp>
      <p:cxnSp>
        <p:nvCxnSpPr>
          <p:cNvPr id="192" name="Google Shape;192;p40"/>
          <p:cNvCxnSpPr>
            <a:stCxn id="175" idx="0"/>
          </p:cNvCxnSpPr>
          <p:nvPr/>
        </p:nvCxnSpPr>
        <p:spPr>
          <a:xfrm>
            <a:off x="2540000" y="3106975"/>
            <a:ext cx="0" cy="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40"/>
          <p:cNvCxnSpPr>
            <a:stCxn id="175" idx="0"/>
            <a:endCxn id="175" idx="0"/>
          </p:cNvCxnSpPr>
          <p:nvPr/>
        </p:nvCxnSpPr>
        <p:spPr>
          <a:xfrm>
            <a:off x="2540000" y="3106975"/>
            <a:ext cx="0" cy="0"/>
          </a:xfrm>
          <a:prstGeom prst="straightConnector1">
            <a:avLst/>
          </a:prstGeom>
          <a:noFill/>
          <a:ln cap="flat" cmpd="sng" w="9525">
            <a:solidFill>
              <a:schemeClr val="dk2"/>
            </a:solidFill>
            <a:prstDash val="solid"/>
            <a:round/>
            <a:headEnd len="med" w="med" type="none"/>
            <a:tailEnd len="med" w="med" type="none"/>
          </a:ln>
        </p:spPr>
      </p:cxnSp>
      <p:cxnSp>
        <p:nvCxnSpPr>
          <p:cNvPr id="194" name="Google Shape;194;p40"/>
          <p:cNvCxnSpPr>
            <a:stCxn id="175" idx="0"/>
            <a:endCxn id="175" idx="0"/>
          </p:cNvCxnSpPr>
          <p:nvPr/>
        </p:nvCxnSpPr>
        <p:spPr>
          <a:xfrm>
            <a:off x="2540000" y="3106975"/>
            <a:ext cx="0" cy="0"/>
          </a:xfrm>
          <a:prstGeom prst="straightConnector1">
            <a:avLst/>
          </a:prstGeom>
          <a:noFill/>
          <a:ln cap="flat" cmpd="sng" w="9525">
            <a:solidFill>
              <a:schemeClr val="dk2"/>
            </a:solidFill>
            <a:prstDash val="solid"/>
            <a:round/>
            <a:headEnd len="med" w="med" type="none"/>
            <a:tailEnd len="med" w="med" type="none"/>
          </a:ln>
        </p:spPr>
      </p:cxnSp>
      <p:cxnSp>
        <p:nvCxnSpPr>
          <p:cNvPr id="195" name="Google Shape;195;p40"/>
          <p:cNvCxnSpPr>
            <a:stCxn id="175" idx="0"/>
            <a:endCxn id="175" idx="0"/>
          </p:cNvCxnSpPr>
          <p:nvPr/>
        </p:nvCxnSpPr>
        <p:spPr>
          <a:xfrm>
            <a:off x="2540000" y="3106975"/>
            <a:ext cx="0" cy="0"/>
          </a:xfrm>
          <a:prstGeom prst="straightConnector1">
            <a:avLst/>
          </a:prstGeom>
          <a:noFill/>
          <a:ln cap="flat" cmpd="sng" w="9525">
            <a:solidFill>
              <a:schemeClr val="dk2"/>
            </a:solidFill>
            <a:prstDash val="solid"/>
            <a:round/>
            <a:headEnd len="med" w="med" type="none"/>
            <a:tailEnd len="med" w="med" type="none"/>
          </a:ln>
        </p:spPr>
      </p:cxnSp>
      <p:cxnSp>
        <p:nvCxnSpPr>
          <p:cNvPr id="196" name="Google Shape;196;p40"/>
          <p:cNvCxnSpPr>
            <a:endCxn id="175" idx="0"/>
          </p:cNvCxnSpPr>
          <p:nvPr/>
        </p:nvCxnSpPr>
        <p:spPr>
          <a:xfrm flipH="1">
            <a:off x="2540000" y="2806375"/>
            <a:ext cx="160500" cy="300600"/>
          </a:xfrm>
          <a:prstGeom prst="straightConnector1">
            <a:avLst/>
          </a:prstGeom>
          <a:noFill/>
          <a:ln cap="flat" cmpd="sng" w="28575">
            <a:solidFill>
              <a:srgbClr val="000000"/>
            </a:solidFill>
            <a:prstDash val="solid"/>
            <a:round/>
            <a:headEnd len="med" w="med" type="none"/>
            <a:tailEnd len="med" w="med" type="none"/>
          </a:ln>
        </p:spPr>
      </p:cxnSp>
      <p:cxnSp>
        <p:nvCxnSpPr>
          <p:cNvPr id="197" name="Google Shape;197;p40"/>
          <p:cNvCxnSpPr>
            <a:endCxn id="176" idx="0"/>
          </p:cNvCxnSpPr>
          <p:nvPr/>
        </p:nvCxnSpPr>
        <p:spPr>
          <a:xfrm>
            <a:off x="6829375" y="2791075"/>
            <a:ext cx="132600" cy="315900"/>
          </a:xfrm>
          <a:prstGeom prst="straightConnector1">
            <a:avLst/>
          </a:prstGeom>
          <a:noFill/>
          <a:ln cap="flat" cmpd="sng" w="28575">
            <a:solidFill>
              <a:srgbClr val="000000"/>
            </a:solidFill>
            <a:prstDash val="solid"/>
            <a:round/>
            <a:headEnd len="med" w="med" type="none"/>
            <a:tailEnd len="med" w="med" type="none"/>
          </a:ln>
        </p:spPr>
      </p:cxnSp>
      <p:cxnSp>
        <p:nvCxnSpPr>
          <p:cNvPr id="198" name="Google Shape;198;p40"/>
          <p:cNvCxnSpPr/>
          <p:nvPr/>
        </p:nvCxnSpPr>
        <p:spPr>
          <a:xfrm>
            <a:off x="2680925" y="4913725"/>
            <a:ext cx="900" cy="46440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9"/>
          <p:cNvSpPr txBox="1"/>
          <p:nvPr/>
        </p:nvSpPr>
        <p:spPr>
          <a:xfrm>
            <a:off x="415650" y="328100"/>
            <a:ext cx="7923900" cy="11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Computing Q and R</a:t>
            </a:r>
            <a:endParaRPr sz="4400">
              <a:latin typeface="Times New Roman"/>
              <a:ea typeface="Times New Roman"/>
              <a:cs typeface="Times New Roman"/>
              <a:sym typeface="Times New Roman"/>
            </a:endParaRPr>
          </a:p>
        </p:txBody>
      </p:sp>
      <p:sp>
        <p:nvSpPr>
          <p:cNvPr id="285" name="Google Shape;285;p49"/>
          <p:cNvSpPr txBox="1"/>
          <p:nvPr/>
        </p:nvSpPr>
        <p:spPr>
          <a:xfrm>
            <a:off x="309675" y="1603025"/>
            <a:ext cx="9472200" cy="55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3000">
                <a:latin typeface="Times New Roman"/>
                <a:ea typeface="Times New Roman"/>
                <a:cs typeface="Times New Roman"/>
                <a:sym typeface="Times New Roman"/>
              </a:rPr>
              <a:t>There are several ways of computing QR factorization:-</a:t>
            </a:r>
            <a:endParaRPr b="1" sz="3000">
              <a:latin typeface="Times New Roman"/>
              <a:ea typeface="Times New Roman"/>
              <a:cs typeface="Times New Roman"/>
              <a:sym typeface="Times New Roman"/>
            </a:endParaRPr>
          </a:p>
          <a:p>
            <a:pPr indent="-419100" lvl="0" marL="457200" rtl="0" algn="l">
              <a:spcBef>
                <a:spcPts val="0"/>
              </a:spcBef>
              <a:spcAft>
                <a:spcPts val="0"/>
              </a:spcAft>
              <a:buSzPts val="3000"/>
              <a:buFont typeface="Times New Roman"/>
              <a:buChar char="●"/>
            </a:pPr>
            <a:r>
              <a:rPr b="1" lang="en-IN" sz="3000">
                <a:latin typeface="Times New Roman"/>
                <a:ea typeface="Times New Roman"/>
                <a:cs typeface="Times New Roman"/>
                <a:sym typeface="Times New Roman"/>
              </a:rPr>
              <a:t>GS or modified GS</a:t>
            </a:r>
            <a:endParaRPr b="1" sz="3000">
              <a:latin typeface="Times New Roman"/>
              <a:ea typeface="Times New Roman"/>
              <a:cs typeface="Times New Roman"/>
              <a:sym typeface="Times New Roman"/>
            </a:endParaRPr>
          </a:p>
          <a:p>
            <a:pPr indent="-419100" lvl="0" marL="457200" rtl="0" algn="l">
              <a:spcBef>
                <a:spcPts val="0"/>
              </a:spcBef>
              <a:spcAft>
                <a:spcPts val="0"/>
              </a:spcAft>
              <a:buSzPts val="3000"/>
              <a:buFont typeface="Times New Roman"/>
              <a:buChar char="●"/>
            </a:pPr>
            <a:r>
              <a:rPr b="1" lang="en-IN" sz="3000">
                <a:latin typeface="Times New Roman"/>
                <a:ea typeface="Times New Roman"/>
                <a:cs typeface="Times New Roman"/>
                <a:sym typeface="Times New Roman"/>
              </a:rPr>
              <a:t>Givens Rotations</a:t>
            </a:r>
            <a:endParaRPr b="1" sz="3000">
              <a:latin typeface="Times New Roman"/>
              <a:ea typeface="Times New Roman"/>
              <a:cs typeface="Times New Roman"/>
              <a:sym typeface="Times New Roman"/>
            </a:endParaRPr>
          </a:p>
          <a:p>
            <a:pPr indent="-419100" lvl="0" marL="457200" rtl="0" algn="l">
              <a:spcBef>
                <a:spcPts val="0"/>
              </a:spcBef>
              <a:spcAft>
                <a:spcPts val="0"/>
              </a:spcAft>
              <a:buSzPts val="3000"/>
              <a:buFont typeface="Times New Roman"/>
              <a:buChar char="●"/>
            </a:pPr>
            <a:r>
              <a:rPr b="1" lang="en-IN" sz="3000">
                <a:latin typeface="Times New Roman"/>
                <a:ea typeface="Times New Roman"/>
                <a:cs typeface="Times New Roman"/>
                <a:sym typeface="Times New Roman"/>
              </a:rPr>
              <a:t>Householder Reflections</a:t>
            </a:r>
            <a:endParaRPr b="1" sz="3000">
              <a:latin typeface="Times New Roman"/>
              <a:ea typeface="Times New Roman"/>
              <a:cs typeface="Times New Roman"/>
              <a:sym typeface="Times New Roman"/>
            </a:endParaRPr>
          </a:p>
          <a:p>
            <a:pPr indent="0" lvl="0" marL="457200" rtl="0" algn="l">
              <a:spcBef>
                <a:spcPts val="0"/>
              </a:spcBef>
              <a:spcAft>
                <a:spcPts val="0"/>
              </a:spcAft>
              <a:buNone/>
            </a:pPr>
            <a:r>
              <a:t/>
            </a:r>
            <a:endParaRPr b="1" sz="2200">
              <a:latin typeface="Times New Roman"/>
              <a:ea typeface="Times New Roman"/>
              <a:cs typeface="Times New Roman"/>
              <a:sym typeface="Times New Roman"/>
            </a:endParaRPr>
          </a:p>
          <a:p>
            <a:pPr indent="0" lvl="0" marL="0" rtl="0" algn="l">
              <a:spcBef>
                <a:spcPts val="0"/>
              </a:spcBef>
              <a:spcAft>
                <a:spcPts val="0"/>
              </a:spcAft>
              <a:buNone/>
            </a:pPr>
            <a:r>
              <a:rPr b="1" lang="en-IN" sz="2200">
                <a:latin typeface="Times New Roman"/>
                <a:ea typeface="Times New Roman"/>
                <a:cs typeface="Times New Roman"/>
                <a:sym typeface="Times New Roman"/>
              </a:rPr>
              <a:t>Floating point operations required in Householder Reflections ≈</a:t>
            </a:r>
            <a:endParaRPr b="1" sz="2200">
              <a:latin typeface="Times New Roman"/>
              <a:ea typeface="Times New Roman"/>
              <a:cs typeface="Times New Roman"/>
              <a:sym typeface="Times New Roman"/>
            </a:endParaRPr>
          </a:p>
          <a:p>
            <a:pPr indent="0" lvl="0" marL="457200" rtl="0" algn="l">
              <a:spcBef>
                <a:spcPts val="0"/>
              </a:spcBef>
              <a:spcAft>
                <a:spcPts val="0"/>
              </a:spcAft>
              <a:buNone/>
            </a:pPr>
            <a:r>
              <a:t/>
            </a:r>
            <a:endParaRPr b="1" sz="2200">
              <a:latin typeface="Times New Roman"/>
              <a:ea typeface="Times New Roman"/>
              <a:cs typeface="Times New Roman"/>
              <a:sym typeface="Times New Roman"/>
            </a:endParaRPr>
          </a:p>
          <a:p>
            <a:pPr indent="0" lvl="0" marL="457200" rtl="0" algn="l">
              <a:spcBef>
                <a:spcPts val="0"/>
              </a:spcBef>
              <a:spcAft>
                <a:spcPts val="0"/>
              </a:spcAft>
              <a:buNone/>
            </a:pPr>
            <a:r>
              <a:t/>
            </a:r>
            <a:endParaRPr b="1" sz="2200">
              <a:latin typeface="Times New Roman"/>
              <a:ea typeface="Times New Roman"/>
              <a:cs typeface="Times New Roman"/>
              <a:sym typeface="Times New Roman"/>
            </a:endParaRPr>
          </a:p>
          <a:p>
            <a:pPr indent="0" lvl="0" marL="0" rtl="0" algn="l">
              <a:spcBef>
                <a:spcPts val="0"/>
              </a:spcBef>
              <a:spcAft>
                <a:spcPts val="0"/>
              </a:spcAft>
              <a:buNone/>
            </a:pPr>
            <a:r>
              <a:t/>
            </a:r>
            <a:endParaRPr b="1" sz="2200">
              <a:latin typeface="Times New Roman"/>
              <a:ea typeface="Times New Roman"/>
              <a:cs typeface="Times New Roman"/>
              <a:sym typeface="Times New Roman"/>
            </a:endParaRPr>
          </a:p>
          <a:p>
            <a:pPr indent="0" lvl="0" marL="0" rtl="0" algn="l">
              <a:spcBef>
                <a:spcPts val="0"/>
              </a:spcBef>
              <a:spcAft>
                <a:spcPts val="0"/>
              </a:spcAft>
              <a:buNone/>
            </a:pPr>
            <a:r>
              <a:rPr b="1" lang="en-IN" sz="2200">
                <a:latin typeface="Times New Roman"/>
                <a:ea typeface="Times New Roman"/>
                <a:cs typeface="Times New Roman"/>
                <a:sym typeface="Times New Roman"/>
              </a:rPr>
              <a:t>Whereas, Floating point operations required in Givens Rotations </a:t>
            </a:r>
            <a:r>
              <a:rPr b="1" lang="en-IN" sz="2200">
                <a:solidFill>
                  <a:schemeClr val="dk1"/>
                </a:solidFill>
                <a:latin typeface="Times New Roman"/>
                <a:ea typeface="Times New Roman"/>
                <a:cs typeface="Times New Roman"/>
                <a:sym typeface="Times New Roman"/>
              </a:rPr>
              <a:t>≈</a:t>
            </a:r>
            <a:endParaRPr b="1"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IN" sz="2200">
                <a:solidFill>
                  <a:schemeClr val="dk1"/>
                </a:solidFill>
                <a:latin typeface="Times New Roman"/>
                <a:ea typeface="Times New Roman"/>
                <a:cs typeface="Times New Roman"/>
                <a:sym typeface="Times New Roman"/>
              </a:rPr>
              <a:t>     </a:t>
            </a:r>
            <a:endParaRPr b="1" sz="2200">
              <a:solidFill>
                <a:schemeClr val="dk1"/>
              </a:solidFill>
              <a:latin typeface="Times New Roman"/>
              <a:ea typeface="Times New Roman"/>
              <a:cs typeface="Times New Roman"/>
              <a:sym typeface="Times New Roman"/>
            </a:endParaRPr>
          </a:p>
        </p:txBody>
      </p:sp>
      <p:pic>
        <p:nvPicPr>
          <p:cNvPr descr="n^2(m-n/3)" id="286" name="Google Shape;286;p49" title="MathEquation,#000000"/>
          <p:cNvPicPr preferRelativeResize="0"/>
          <p:nvPr/>
        </p:nvPicPr>
        <p:blipFill>
          <a:blip r:embed="rId3">
            <a:alphaModFix/>
          </a:blip>
          <a:stretch>
            <a:fillRect/>
          </a:stretch>
        </p:blipFill>
        <p:spPr>
          <a:xfrm>
            <a:off x="1092975" y="4225825"/>
            <a:ext cx="2495600" cy="652150"/>
          </a:xfrm>
          <a:prstGeom prst="rect">
            <a:avLst/>
          </a:prstGeom>
          <a:noFill/>
          <a:ln>
            <a:noFill/>
          </a:ln>
        </p:spPr>
      </p:pic>
      <p:pic>
        <p:nvPicPr>
          <p:cNvPr descr="2n^2(m-n/3)" id="287" name="Google Shape;287;p49" title="MathEquation,#000000"/>
          <p:cNvPicPr preferRelativeResize="0"/>
          <p:nvPr/>
        </p:nvPicPr>
        <p:blipFill>
          <a:blip r:embed="rId4">
            <a:alphaModFix/>
          </a:blip>
          <a:stretch>
            <a:fillRect/>
          </a:stretch>
        </p:blipFill>
        <p:spPr>
          <a:xfrm>
            <a:off x="1092987" y="5633425"/>
            <a:ext cx="2805274" cy="730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50"/>
          <p:cNvSpPr txBox="1"/>
          <p:nvPr>
            <p:ph type="title"/>
          </p:nvPr>
        </p:nvSpPr>
        <p:spPr>
          <a:xfrm>
            <a:off x="523675" y="125925"/>
            <a:ext cx="85479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Applications Of QR decomposition</a:t>
            </a:r>
            <a:endParaRPr sz="4400">
              <a:latin typeface="Times New Roman"/>
              <a:ea typeface="Times New Roman"/>
              <a:cs typeface="Times New Roman"/>
              <a:sym typeface="Times New Roman"/>
            </a:endParaRPr>
          </a:p>
        </p:txBody>
      </p:sp>
      <p:sp>
        <p:nvSpPr>
          <p:cNvPr id="293" name="Google Shape;293;p50"/>
          <p:cNvSpPr txBox="1"/>
          <p:nvPr/>
        </p:nvSpPr>
        <p:spPr>
          <a:xfrm>
            <a:off x="523675" y="1285375"/>
            <a:ext cx="9557100" cy="60009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Times New Roman"/>
              <a:buChar char="●"/>
            </a:pPr>
            <a:r>
              <a:rPr b="1" lang="en-IN" sz="3000">
                <a:latin typeface="Times New Roman"/>
                <a:ea typeface="Times New Roman"/>
                <a:cs typeface="Times New Roman"/>
                <a:sym typeface="Times New Roman"/>
              </a:rPr>
              <a:t>In Solving system of equations AX=b.</a:t>
            </a:r>
            <a:endParaRPr b="1" sz="3000">
              <a:latin typeface="Times New Roman"/>
              <a:ea typeface="Times New Roman"/>
              <a:cs typeface="Times New Roman"/>
              <a:sym typeface="Times New Roman"/>
            </a:endParaRPr>
          </a:p>
          <a:p>
            <a:pPr indent="457200" lvl="0" marL="0" rtl="0" algn="l">
              <a:spcBef>
                <a:spcPts val="0"/>
              </a:spcBef>
              <a:spcAft>
                <a:spcPts val="0"/>
              </a:spcAft>
              <a:buNone/>
            </a:pPr>
            <a:r>
              <a:rPr b="1" lang="en-IN" sz="3000">
                <a:latin typeface="Times New Roman"/>
                <a:ea typeface="Times New Roman"/>
                <a:cs typeface="Times New Roman"/>
                <a:sym typeface="Times New Roman"/>
              </a:rPr>
              <a:t>Since A can be decomposed into product of Q and R , therefore</a:t>
            </a:r>
            <a:endParaRPr b="1" sz="3000">
              <a:latin typeface="Times New Roman"/>
              <a:ea typeface="Times New Roman"/>
              <a:cs typeface="Times New Roman"/>
              <a:sym typeface="Times New Roman"/>
            </a:endParaRPr>
          </a:p>
          <a:p>
            <a:pPr indent="0" lvl="0" marL="457200" rtl="0" algn="l">
              <a:spcBef>
                <a:spcPts val="0"/>
              </a:spcBef>
              <a:spcAft>
                <a:spcPts val="0"/>
              </a:spcAft>
              <a:buNone/>
            </a:pPr>
            <a:r>
              <a:t/>
            </a:r>
            <a:endParaRPr b="1" sz="3000">
              <a:latin typeface="Times New Roman"/>
              <a:ea typeface="Times New Roman"/>
              <a:cs typeface="Times New Roman"/>
              <a:sym typeface="Times New Roman"/>
            </a:endParaRPr>
          </a:p>
          <a:p>
            <a:pPr indent="457200" lvl="0" marL="1828800" rtl="0" algn="l">
              <a:spcBef>
                <a:spcPts val="0"/>
              </a:spcBef>
              <a:spcAft>
                <a:spcPts val="0"/>
              </a:spcAft>
              <a:buNone/>
            </a:pPr>
            <a:r>
              <a:rPr b="1" lang="en-IN" sz="3000">
                <a:latin typeface="Times New Roman"/>
                <a:ea typeface="Times New Roman"/>
                <a:cs typeface="Times New Roman"/>
                <a:sym typeface="Times New Roman"/>
              </a:rPr>
              <a:t>QRX=b        RX =      b</a:t>
            </a:r>
            <a:endParaRPr b="1" sz="3000">
              <a:latin typeface="Times New Roman"/>
              <a:ea typeface="Times New Roman"/>
              <a:cs typeface="Times New Roman"/>
              <a:sym typeface="Times New Roman"/>
            </a:endParaRPr>
          </a:p>
          <a:p>
            <a:pPr indent="0" lvl="0" marL="457200" rtl="0" algn="l">
              <a:spcBef>
                <a:spcPts val="0"/>
              </a:spcBef>
              <a:spcAft>
                <a:spcPts val="0"/>
              </a:spcAft>
              <a:buNone/>
            </a:pPr>
            <a:r>
              <a:t/>
            </a:r>
            <a:endParaRPr b="1" sz="3000">
              <a:latin typeface="Times New Roman"/>
              <a:ea typeface="Times New Roman"/>
              <a:cs typeface="Times New Roman"/>
              <a:sym typeface="Times New Roman"/>
            </a:endParaRPr>
          </a:p>
          <a:p>
            <a:pPr indent="0" lvl="0" marL="457200" rtl="0" algn="l">
              <a:spcBef>
                <a:spcPts val="0"/>
              </a:spcBef>
              <a:spcAft>
                <a:spcPts val="0"/>
              </a:spcAft>
              <a:buNone/>
            </a:pPr>
            <a:r>
              <a:rPr b="1" lang="en-IN" sz="3000">
                <a:latin typeface="Times New Roman"/>
                <a:ea typeface="Times New Roman"/>
                <a:cs typeface="Times New Roman"/>
                <a:sym typeface="Times New Roman"/>
              </a:rPr>
              <a:t>T</a:t>
            </a:r>
            <a:r>
              <a:rPr b="1" lang="en-IN" sz="3000">
                <a:latin typeface="Times New Roman"/>
                <a:ea typeface="Times New Roman"/>
                <a:cs typeface="Times New Roman"/>
                <a:sym typeface="Times New Roman"/>
              </a:rPr>
              <a:t>hus we bypassed the process of finding the inverse of a matrix and since R is upper triangular matrix , hence easy to compute X.</a:t>
            </a:r>
            <a:endParaRPr b="1" sz="3000">
              <a:latin typeface="Times New Roman"/>
              <a:ea typeface="Times New Roman"/>
              <a:cs typeface="Times New Roman"/>
              <a:sym typeface="Times New Roman"/>
            </a:endParaRPr>
          </a:p>
          <a:p>
            <a:pPr indent="0" lvl="0" marL="457200" rtl="0" algn="l">
              <a:spcBef>
                <a:spcPts val="0"/>
              </a:spcBef>
              <a:spcAft>
                <a:spcPts val="0"/>
              </a:spcAft>
              <a:buNone/>
            </a:pPr>
            <a:r>
              <a:t/>
            </a:r>
            <a:endParaRPr b="1" sz="3000">
              <a:latin typeface="Times New Roman"/>
              <a:ea typeface="Times New Roman"/>
              <a:cs typeface="Times New Roman"/>
              <a:sym typeface="Times New Roman"/>
            </a:endParaRPr>
          </a:p>
          <a:p>
            <a:pPr indent="-419100" lvl="0" marL="457200" rtl="0" algn="l">
              <a:spcBef>
                <a:spcPts val="0"/>
              </a:spcBef>
              <a:spcAft>
                <a:spcPts val="0"/>
              </a:spcAft>
              <a:buSzPts val="3000"/>
              <a:buFont typeface="Times New Roman"/>
              <a:buChar char="●"/>
            </a:pPr>
            <a:r>
              <a:rPr b="1" lang="en-IN" sz="3000">
                <a:latin typeface="Times New Roman"/>
                <a:ea typeface="Times New Roman"/>
                <a:cs typeface="Times New Roman"/>
                <a:sym typeface="Times New Roman"/>
              </a:rPr>
              <a:t>It is also useful in solving least squares problem where number of equations are more than unknowns (overdetermined systems).</a:t>
            </a:r>
            <a:endParaRPr b="1" sz="3000">
              <a:latin typeface="Times New Roman"/>
              <a:ea typeface="Times New Roman"/>
              <a:cs typeface="Times New Roman"/>
              <a:sym typeface="Times New Roman"/>
            </a:endParaRPr>
          </a:p>
        </p:txBody>
      </p:sp>
      <p:sp>
        <p:nvSpPr>
          <p:cNvPr id="294" name="Google Shape;294;p50"/>
          <p:cNvSpPr/>
          <p:nvPr/>
        </p:nvSpPr>
        <p:spPr>
          <a:xfrm>
            <a:off x="4363750" y="3143425"/>
            <a:ext cx="437100" cy="491700"/>
          </a:xfrm>
          <a:prstGeom prst="rightArrow">
            <a:avLst>
              <a:gd fmla="val 50000" name="adj1"/>
              <a:gd fmla="val 5785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Q^T" id="295" name="Google Shape;295;p50" title="MathEquation,#000000"/>
          <p:cNvPicPr preferRelativeResize="0"/>
          <p:nvPr/>
        </p:nvPicPr>
        <p:blipFill>
          <a:blip r:embed="rId3">
            <a:alphaModFix/>
          </a:blip>
          <a:stretch>
            <a:fillRect/>
          </a:stretch>
        </p:blipFill>
        <p:spPr>
          <a:xfrm>
            <a:off x="5878175" y="3143425"/>
            <a:ext cx="515676" cy="619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pic>
        <p:nvPicPr>
          <p:cNvPr id="300" name="Google Shape;300;p51"/>
          <p:cNvPicPr preferRelativeResize="0"/>
          <p:nvPr/>
        </p:nvPicPr>
        <p:blipFill>
          <a:blip r:embed="rId3">
            <a:alphaModFix/>
          </a:blip>
          <a:stretch>
            <a:fillRect/>
          </a:stretch>
        </p:blipFill>
        <p:spPr>
          <a:xfrm>
            <a:off x="873950" y="1720100"/>
            <a:ext cx="4422800" cy="3979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52"/>
          <p:cNvSpPr txBox="1"/>
          <p:nvPr/>
        </p:nvSpPr>
        <p:spPr>
          <a:xfrm>
            <a:off x="145725" y="200375"/>
            <a:ext cx="7851000" cy="11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CUR DECOMPOSITION</a:t>
            </a:r>
            <a:endParaRPr sz="4400">
              <a:latin typeface="Times New Roman"/>
              <a:ea typeface="Times New Roman"/>
              <a:cs typeface="Times New Roman"/>
              <a:sym typeface="Times New Roman"/>
            </a:endParaRPr>
          </a:p>
        </p:txBody>
      </p:sp>
      <p:sp>
        <p:nvSpPr>
          <p:cNvPr id="306" name="Google Shape;306;p52"/>
          <p:cNvSpPr txBox="1"/>
          <p:nvPr/>
        </p:nvSpPr>
        <p:spPr>
          <a:xfrm>
            <a:off x="327900" y="1803400"/>
            <a:ext cx="9490500" cy="51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3000">
                <a:latin typeface="Times New Roman"/>
                <a:ea typeface="Times New Roman"/>
                <a:cs typeface="Times New Roman"/>
                <a:sym typeface="Times New Roman"/>
              </a:rPr>
              <a:t>Any matrix A can be decomposed into matrices C , U , R such that A can be written as</a:t>
            </a: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rtl="0" algn="l">
              <a:spcBef>
                <a:spcPts val="0"/>
              </a:spcBef>
              <a:spcAft>
                <a:spcPts val="0"/>
              </a:spcAft>
              <a:buNone/>
            </a:pPr>
            <a:r>
              <a:rPr lang="en-IN" sz="2400">
                <a:latin typeface="Times New Roman"/>
                <a:ea typeface="Times New Roman"/>
                <a:cs typeface="Times New Roman"/>
                <a:sym typeface="Times New Roman"/>
              </a:rPr>
              <a:t>                                </a:t>
            </a:r>
            <a:r>
              <a:rPr lang="en-IN" sz="3000">
                <a:latin typeface="Times New Roman"/>
                <a:ea typeface="Times New Roman"/>
                <a:cs typeface="Times New Roman"/>
                <a:sym typeface="Times New Roman"/>
              </a:rPr>
              <a:t>  A = CUR</a:t>
            </a:r>
            <a:endParaRPr sz="3000">
              <a:latin typeface="Times New Roman"/>
              <a:ea typeface="Times New Roman"/>
              <a:cs typeface="Times New Roman"/>
              <a:sym typeface="Times New Roman"/>
            </a:endParaRPr>
          </a:p>
          <a:p>
            <a:pPr indent="0" lvl="0" marL="0" rtl="0" algn="l">
              <a:spcBef>
                <a:spcPts val="0"/>
              </a:spcBef>
              <a:spcAft>
                <a:spcPts val="0"/>
              </a:spcAft>
              <a:buNone/>
            </a:pPr>
            <a:r>
              <a:t/>
            </a:r>
            <a:endParaRPr sz="3000">
              <a:latin typeface="Times New Roman"/>
              <a:ea typeface="Times New Roman"/>
              <a:cs typeface="Times New Roman"/>
              <a:sym typeface="Times New Roman"/>
            </a:endParaRPr>
          </a:p>
          <a:p>
            <a:pPr indent="0" lvl="0" marL="0" rtl="0" algn="l">
              <a:spcBef>
                <a:spcPts val="0"/>
              </a:spcBef>
              <a:spcAft>
                <a:spcPts val="0"/>
              </a:spcAft>
              <a:buNone/>
            </a:pPr>
            <a:r>
              <a:rPr lang="en-IN" sz="3000">
                <a:latin typeface="Times New Roman"/>
                <a:ea typeface="Times New Roman"/>
                <a:cs typeface="Times New Roman"/>
                <a:sym typeface="Times New Roman"/>
              </a:rPr>
              <a:t>where,</a:t>
            </a:r>
            <a:endParaRPr sz="3000">
              <a:latin typeface="Times New Roman"/>
              <a:ea typeface="Times New Roman"/>
              <a:cs typeface="Times New Roman"/>
              <a:sym typeface="Times New Roman"/>
            </a:endParaRPr>
          </a:p>
          <a:p>
            <a:pPr indent="0" lvl="0" marL="0" rtl="0" algn="l">
              <a:spcBef>
                <a:spcPts val="0"/>
              </a:spcBef>
              <a:spcAft>
                <a:spcPts val="0"/>
              </a:spcAft>
              <a:buNone/>
            </a:pPr>
            <a:r>
              <a:rPr lang="en-IN" sz="3000">
                <a:latin typeface="Times New Roman"/>
                <a:ea typeface="Times New Roman"/>
                <a:cs typeface="Times New Roman"/>
                <a:sym typeface="Times New Roman"/>
              </a:rPr>
              <a:t>       C is composed of column vectors that are subsets of A</a:t>
            </a:r>
            <a:endParaRPr sz="3000">
              <a:latin typeface="Times New Roman"/>
              <a:ea typeface="Times New Roman"/>
              <a:cs typeface="Times New Roman"/>
              <a:sym typeface="Times New Roman"/>
            </a:endParaRPr>
          </a:p>
          <a:p>
            <a:pPr indent="0" lvl="0" marL="0" rtl="0" algn="l">
              <a:spcBef>
                <a:spcPts val="0"/>
              </a:spcBef>
              <a:spcAft>
                <a:spcPts val="0"/>
              </a:spcAft>
              <a:buNone/>
            </a:pPr>
            <a:r>
              <a:rPr lang="en-IN" sz="3000">
                <a:latin typeface="Times New Roman"/>
                <a:ea typeface="Times New Roman"/>
                <a:cs typeface="Times New Roman"/>
                <a:sym typeface="Times New Roman"/>
              </a:rPr>
              <a:t>       R is composed of row vectors that are subsets of A</a:t>
            </a:r>
            <a:endParaRPr sz="3000">
              <a:latin typeface="Times New Roman"/>
              <a:ea typeface="Times New Roman"/>
              <a:cs typeface="Times New Roman"/>
              <a:sym typeface="Times New Roman"/>
            </a:endParaRPr>
          </a:p>
          <a:p>
            <a:pPr indent="0" lvl="0" marL="0" rtl="0" algn="l">
              <a:spcBef>
                <a:spcPts val="0"/>
              </a:spcBef>
              <a:spcAft>
                <a:spcPts val="0"/>
              </a:spcAft>
              <a:buNone/>
            </a:pPr>
            <a:r>
              <a:rPr lang="en-IN" sz="3000">
                <a:latin typeface="Times New Roman"/>
                <a:ea typeface="Times New Roman"/>
                <a:cs typeface="Times New Roman"/>
                <a:sym typeface="Times New Roman"/>
              </a:rPr>
              <a:t>       U is carefully chosen matrix such that A≈CUR</a:t>
            </a:r>
            <a:endParaRPr sz="3000">
              <a:latin typeface="Times New Roman"/>
              <a:ea typeface="Times New Roman"/>
              <a:cs typeface="Times New Roman"/>
              <a:sym typeface="Times New Roman"/>
            </a:endParaRPr>
          </a:p>
          <a:p>
            <a:pPr indent="0" lvl="0" marL="0" rtl="0" algn="l">
              <a:spcBef>
                <a:spcPts val="0"/>
              </a:spcBef>
              <a:spcAft>
                <a:spcPts val="0"/>
              </a:spcAft>
              <a:buNone/>
            </a:pP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53"/>
          <p:cNvSpPr txBox="1"/>
          <p:nvPr/>
        </p:nvSpPr>
        <p:spPr>
          <a:xfrm>
            <a:off x="236800" y="291450"/>
            <a:ext cx="7851000" cy="120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N" sz="4400">
                <a:latin typeface="Times New Roman"/>
                <a:ea typeface="Times New Roman"/>
                <a:cs typeface="Times New Roman"/>
                <a:sym typeface="Times New Roman"/>
              </a:rPr>
              <a:t>COMPUTING CUR</a:t>
            </a:r>
            <a:endParaRPr sz="4400">
              <a:latin typeface="Times New Roman"/>
              <a:ea typeface="Times New Roman"/>
              <a:cs typeface="Times New Roman"/>
              <a:sym typeface="Times New Roman"/>
            </a:endParaRPr>
          </a:p>
        </p:txBody>
      </p:sp>
      <p:sp>
        <p:nvSpPr>
          <p:cNvPr id="312" name="Google Shape;312;p53"/>
          <p:cNvSpPr txBox="1"/>
          <p:nvPr/>
        </p:nvSpPr>
        <p:spPr>
          <a:xfrm>
            <a:off x="236800" y="1493850"/>
            <a:ext cx="9600000" cy="54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3000">
                <a:latin typeface="Times New Roman"/>
                <a:ea typeface="Times New Roman"/>
                <a:cs typeface="Times New Roman"/>
                <a:sym typeface="Times New Roman"/>
              </a:rPr>
              <a:t>There are many techniques for computing matrices C , U , R</a:t>
            </a:r>
            <a:endParaRPr sz="3000">
              <a:latin typeface="Times New Roman"/>
              <a:ea typeface="Times New Roman"/>
              <a:cs typeface="Times New Roman"/>
              <a:sym typeface="Times New Roman"/>
            </a:endParaRPr>
          </a:p>
          <a:p>
            <a:pPr indent="0" lvl="0" marL="0" rtl="0" algn="l">
              <a:spcBef>
                <a:spcPts val="0"/>
              </a:spcBef>
              <a:spcAft>
                <a:spcPts val="0"/>
              </a:spcAft>
              <a:buNone/>
            </a:pPr>
            <a:r>
              <a:t/>
            </a:r>
            <a:endParaRPr sz="3000">
              <a:latin typeface="Times New Roman"/>
              <a:ea typeface="Times New Roman"/>
              <a:cs typeface="Times New Roman"/>
              <a:sym typeface="Times New Roman"/>
            </a:endParaRPr>
          </a:p>
          <a:p>
            <a:pPr indent="0" lvl="0" marL="0" rtl="0" algn="l">
              <a:spcBef>
                <a:spcPts val="0"/>
              </a:spcBef>
              <a:spcAft>
                <a:spcPts val="0"/>
              </a:spcAft>
              <a:buNone/>
            </a:pPr>
            <a:r>
              <a:rPr lang="en-IN" sz="3000">
                <a:latin typeface="Times New Roman"/>
                <a:ea typeface="Times New Roman"/>
                <a:cs typeface="Times New Roman"/>
                <a:sym typeface="Times New Roman"/>
              </a:rPr>
              <a:t>We studied LeverageScoreCUR or simply LSCUR</a:t>
            </a:r>
            <a:endParaRPr sz="3000">
              <a:latin typeface="Times New Roman"/>
              <a:ea typeface="Times New Roman"/>
              <a:cs typeface="Times New Roman"/>
              <a:sym typeface="Times New Roman"/>
            </a:endParaRPr>
          </a:p>
          <a:p>
            <a:pPr indent="-419100" lvl="0" marL="457200" rtl="0" algn="l">
              <a:spcBef>
                <a:spcPts val="0"/>
              </a:spcBef>
              <a:spcAft>
                <a:spcPts val="0"/>
              </a:spcAft>
              <a:buSzPts val="3000"/>
              <a:buFont typeface="Times New Roman"/>
              <a:buChar char="●"/>
            </a:pPr>
            <a:r>
              <a:rPr lang="en-IN" sz="3000">
                <a:latin typeface="Times New Roman"/>
                <a:ea typeface="Times New Roman"/>
                <a:cs typeface="Times New Roman"/>
                <a:sym typeface="Times New Roman"/>
              </a:rPr>
              <a:t>Based on calculating Leverage score for each column vector.</a:t>
            </a:r>
            <a:endParaRPr sz="3000">
              <a:latin typeface="Times New Roman"/>
              <a:ea typeface="Times New Roman"/>
              <a:cs typeface="Times New Roman"/>
              <a:sym typeface="Times New Roman"/>
            </a:endParaRPr>
          </a:p>
          <a:p>
            <a:pPr indent="-419100" lvl="0" marL="457200" rtl="0" algn="l">
              <a:spcBef>
                <a:spcPts val="0"/>
              </a:spcBef>
              <a:spcAft>
                <a:spcPts val="0"/>
              </a:spcAft>
              <a:buSzPts val="3000"/>
              <a:buFont typeface="Times New Roman"/>
              <a:buChar char="●"/>
            </a:pPr>
            <a:r>
              <a:rPr lang="en-IN" sz="3000">
                <a:latin typeface="Times New Roman"/>
                <a:ea typeface="Times New Roman"/>
                <a:cs typeface="Times New Roman"/>
                <a:sym typeface="Times New Roman"/>
              </a:rPr>
              <a:t>Leverage score is calculated by first calculating SVD decomposition of jth column of A=</a:t>
            </a:r>
            <a:endParaRPr sz="3000">
              <a:latin typeface="Times New Roman"/>
              <a:ea typeface="Times New Roman"/>
              <a:cs typeface="Times New Roman"/>
              <a:sym typeface="Times New Roman"/>
            </a:endParaRPr>
          </a:p>
          <a:p>
            <a:pPr indent="-419100" lvl="0" marL="457200" rtl="0" algn="l">
              <a:spcBef>
                <a:spcPts val="0"/>
              </a:spcBef>
              <a:spcAft>
                <a:spcPts val="0"/>
              </a:spcAft>
              <a:buSzPts val="3000"/>
              <a:buFont typeface="Times New Roman"/>
              <a:buChar char="●"/>
            </a:pPr>
            <a:r>
              <a:rPr lang="en-IN" sz="3000">
                <a:latin typeface="Times New Roman"/>
                <a:ea typeface="Times New Roman"/>
                <a:cs typeface="Times New Roman"/>
                <a:sym typeface="Times New Roman"/>
              </a:rPr>
              <a:t>Then </a:t>
            </a:r>
            <a:endParaRPr sz="3000">
              <a:latin typeface="Times New Roman"/>
              <a:ea typeface="Times New Roman"/>
              <a:cs typeface="Times New Roman"/>
              <a:sym typeface="Times New Roman"/>
            </a:endParaRPr>
          </a:p>
        </p:txBody>
      </p:sp>
      <p:pic>
        <p:nvPicPr>
          <p:cNvPr descr="\sum_{i=1}^n S_{i,i}U_{:,i}V_{j,i}" id="313" name="Google Shape;313;p53" title="MathEquation,#000000"/>
          <p:cNvPicPr preferRelativeResize="0"/>
          <p:nvPr/>
        </p:nvPicPr>
        <p:blipFill>
          <a:blip r:embed="rId3">
            <a:alphaModFix/>
          </a:blip>
          <a:stretch>
            <a:fillRect/>
          </a:stretch>
        </p:blipFill>
        <p:spPr>
          <a:xfrm>
            <a:off x="6302775" y="4335400"/>
            <a:ext cx="2040200" cy="473625"/>
          </a:xfrm>
          <a:prstGeom prst="rect">
            <a:avLst/>
          </a:prstGeom>
          <a:noFill/>
          <a:ln>
            <a:noFill/>
          </a:ln>
        </p:spPr>
      </p:pic>
      <p:pic>
        <p:nvPicPr>
          <p:cNvPr descr="score(A_{:,j}) = \sum_{i=1}^{k} V_{j,i}^2 " id="314" name="Google Shape;314;p53" title="MathEquation,#000000"/>
          <p:cNvPicPr preferRelativeResize="0"/>
          <p:nvPr/>
        </p:nvPicPr>
        <p:blipFill>
          <a:blip r:embed="rId4">
            <a:alphaModFix/>
          </a:blip>
          <a:stretch>
            <a:fillRect/>
          </a:stretch>
        </p:blipFill>
        <p:spPr>
          <a:xfrm>
            <a:off x="1493700" y="5319075"/>
            <a:ext cx="5974900" cy="1129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54"/>
          <p:cNvSpPr txBox="1"/>
          <p:nvPr/>
        </p:nvSpPr>
        <p:spPr>
          <a:xfrm>
            <a:off x="327900" y="236800"/>
            <a:ext cx="7978500" cy="12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APPLICATIONS</a:t>
            </a:r>
            <a:endParaRPr sz="4400">
              <a:latin typeface="Times New Roman"/>
              <a:ea typeface="Times New Roman"/>
              <a:cs typeface="Times New Roman"/>
              <a:sym typeface="Times New Roman"/>
            </a:endParaRPr>
          </a:p>
        </p:txBody>
      </p:sp>
      <p:sp>
        <p:nvSpPr>
          <p:cNvPr id="320" name="Google Shape;320;p54"/>
          <p:cNvSpPr txBox="1"/>
          <p:nvPr/>
        </p:nvSpPr>
        <p:spPr>
          <a:xfrm>
            <a:off x="0" y="1621225"/>
            <a:ext cx="9795000" cy="54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IN" sz="2400" u="sng">
                <a:latin typeface="Times New Roman"/>
                <a:ea typeface="Times New Roman"/>
                <a:cs typeface="Times New Roman"/>
                <a:sym typeface="Times New Roman"/>
              </a:rPr>
              <a:t>Problem</a:t>
            </a:r>
            <a:r>
              <a:rPr lang="en-IN" sz="2400">
                <a:latin typeface="Times New Roman"/>
                <a:ea typeface="Times New Roman"/>
                <a:cs typeface="Times New Roman"/>
                <a:sym typeface="Times New Roman"/>
              </a:rPr>
              <a:t>: m customers and n products; Aij is the (unknown) rating/utility of</a:t>
            </a:r>
            <a:endParaRPr sz="2400">
              <a:latin typeface="Times New Roman"/>
              <a:ea typeface="Times New Roman"/>
              <a:cs typeface="Times New Roman"/>
              <a:sym typeface="Times New Roman"/>
            </a:endParaRPr>
          </a:p>
          <a:p>
            <a:pPr indent="0" lvl="0" marL="0" rtl="0" algn="l">
              <a:spcBef>
                <a:spcPts val="0"/>
              </a:spcBef>
              <a:spcAft>
                <a:spcPts val="0"/>
              </a:spcAft>
              <a:buNone/>
            </a:pPr>
            <a:r>
              <a:rPr lang="en-IN" sz="2400">
                <a:latin typeface="Times New Roman"/>
                <a:ea typeface="Times New Roman"/>
                <a:cs typeface="Times New Roman"/>
                <a:sym typeface="Times New Roman"/>
              </a:rPr>
              <a:t>product j for customer i</a:t>
            </a:r>
            <a:endParaRPr sz="24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IN" sz="2400" u="sng">
                <a:latin typeface="Times New Roman"/>
                <a:ea typeface="Times New Roman"/>
                <a:cs typeface="Times New Roman"/>
                <a:sym typeface="Times New Roman"/>
              </a:rPr>
              <a:t>Goal</a:t>
            </a:r>
            <a:r>
              <a:rPr lang="en-IN" sz="2400">
                <a:latin typeface="Times New Roman"/>
                <a:ea typeface="Times New Roman"/>
                <a:cs typeface="Times New Roman"/>
                <a:sym typeface="Times New Roman"/>
              </a:rPr>
              <a:t>: recreate A from a few samples to recommend high utility products</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a:p>
            <a:pPr indent="0" lvl="0" marL="0" rtl="0" algn="l">
              <a:spcBef>
                <a:spcPts val="0"/>
              </a:spcBef>
              <a:spcAft>
                <a:spcPts val="0"/>
              </a:spcAft>
              <a:buNone/>
            </a:pPr>
            <a:r>
              <a:rPr b="1" lang="en-IN" sz="2400" u="sng">
                <a:latin typeface="Times New Roman"/>
                <a:ea typeface="Times New Roman"/>
                <a:cs typeface="Times New Roman"/>
                <a:sym typeface="Times New Roman"/>
              </a:rPr>
              <a:t>Solution: </a:t>
            </a:r>
            <a:r>
              <a:rPr lang="en-IN" sz="2400">
                <a:latin typeface="Times New Roman"/>
                <a:ea typeface="Times New Roman"/>
                <a:cs typeface="Times New Roman"/>
                <a:sym typeface="Times New Roman"/>
              </a:rPr>
              <a:t>We apply CUR Algorithm</a:t>
            </a:r>
            <a:endParaRPr sz="2400">
              <a:latin typeface="Times New Roman"/>
              <a:ea typeface="Times New Roman"/>
              <a:cs typeface="Times New Roman"/>
              <a:sym typeface="Times New Roman"/>
            </a:endParaRPr>
          </a:p>
          <a:p>
            <a:pPr indent="0" lvl="0" marL="0" rtl="0" algn="l">
              <a:spcBef>
                <a:spcPts val="0"/>
              </a:spcBef>
              <a:spcAft>
                <a:spcPts val="0"/>
              </a:spcAft>
              <a:buNone/>
            </a:pPr>
            <a:r>
              <a:rPr lang="en-IN" sz="2400">
                <a:latin typeface="Times New Roman"/>
                <a:ea typeface="Times New Roman"/>
                <a:cs typeface="Times New Roman"/>
                <a:sym typeface="Times New Roman"/>
              </a:rPr>
              <a:t>                                                                                          Few customers,</a:t>
            </a:r>
            <a:endParaRPr sz="2400">
              <a:latin typeface="Times New Roman"/>
              <a:ea typeface="Times New Roman"/>
              <a:cs typeface="Times New Roman"/>
              <a:sym typeface="Times New Roman"/>
            </a:endParaRPr>
          </a:p>
          <a:p>
            <a:pPr indent="0" lvl="0" marL="0" rtl="0" algn="l">
              <a:spcBef>
                <a:spcPts val="0"/>
              </a:spcBef>
              <a:spcAft>
                <a:spcPts val="0"/>
              </a:spcAft>
              <a:buNone/>
            </a:pPr>
            <a:r>
              <a:rPr lang="en-IN" sz="2400">
                <a:latin typeface="Times New Roman"/>
                <a:ea typeface="Times New Roman"/>
                <a:cs typeface="Times New Roman"/>
                <a:sym typeface="Times New Roman"/>
              </a:rPr>
              <a:t>                                                                                           all preferences</a:t>
            </a:r>
            <a:endParaRPr sz="2400">
              <a:latin typeface="Times New Roman"/>
              <a:ea typeface="Times New Roman"/>
              <a:cs typeface="Times New Roman"/>
              <a:sym typeface="Times New Roman"/>
            </a:endParaRPr>
          </a:p>
          <a:p>
            <a:pPr indent="0" lvl="0" marL="0" rtl="0" algn="l">
              <a:spcBef>
                <a:spcPts val="0"/>
              </a:spcBef>
              <a:spcAft>
                <a:spcPts val="0"/>
              </a:spcAft>
              <a:buNone/>
            </a:pP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rtl="0" algn="l">
              <a:spcBef>
                <a:spcPts val="0"/>
              </a:spcBef>
              <a:spcAft>
                <a:spcPts val="0"/>
              </a:spcAft>
              <a:buNone/>
            </a:pPr>
            <a:r>
              <a:rPr lang="en-IN" sz="2400">
                <a:latin typeface="Times New Roman"/>
                <a:ea typeface="Times New Roman"/>
                <a:cs typeface="Times New Roman"/>
                <a:sym typeface="Times New Roman"/>
              </a:rPr>
              <a:t>                                               </a:t>
            </a:r>
            <a:r>
              <a:rPr lang="en-IN" sz="3000">
                <a:latin typeface="Times New Roman"/>
                <a:ea typeface="Times New Roman"/>
                <a:cs typeface="Times New Roman"/>
                <a:sym typeface="Times New Roman"/>
              </a:rPr>
              <a:t>     ≈</a:t>
            </a: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rtl="0" algn="l">
              <a:spcBef>
                <a:spcPts val="0"/>
              </a:spcBef>
              <a:spcAft>
                <a:spcPts val="0"/>
              </a:spcAft>
              <a:buNone/>
            </a:pPr>
            <a:r>
              <a:rPr lang="en-IN" sz="2400">
                <a:latin typeface="Times New Roman"/>
                <a:ea typeface="Times New Roman"/>
                <a:cs typeface="Times New Roman"/>
                <a:sym typeface="Times New Roman"/>
              </a:rPr>
              <a:t>customers</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a:p>
            <a:pPr indent="0" lvl="0" marL="0" rtl="0" algn="l">
              <a:spcBef>
                <a:spcPts val="0"/>
              </a:spcBef>
              <a:spcAft>
                <a:spcPts val="0"/>
              </a:spcAft>
              <a:buNone/>
            </a:pPr>
            <a:r>
              <a:rPr lang="en-IN" sz="2400">
                <a:latin typeface="Times New Roman"/>
                <a:ea typeface="Times New Roman"/>
                <a:cs typeface="Times New Roman"/>
                <a:sym typeface="Times New Roman"/>
              </a:rPr>
              <a:t>                          Products                       All customers,</a:t>
            </a:r>
            <a:endParaRPr sz="2400">
              <a:latin typeface="Times New Roman"/>
              <a:ea typeface="Times New Roman"/>
              <a:cs typeface="Times New Roman"/>
              <a:sym typeface="Times New Roman"/>
            </a:endParaRPr>
          </a:p>
          <a:p>
            <a:pPr indent="0" lvl="0" marL="0" rtl="0" algn="l">
              <a:spcBef>
                <a:spcPts val="0"/>
              </a:spcBef>
              <a:spcAft>
                <a:spcPts val="0"/>
              </a:spcAft>
              <a:buNone/>
            </a:pPr>
            <a:r>
              <a:rPr lang="en-IN" sz="2400">
                <a:latin typeface="Times New Roman"/>
                <a:ea typeface="Times New Roman"/>
                <a:cs typeface="Times New Roman"/>
                <a:sym typeface="Times New Roman"/>
              </a:rPr>
              <a:t>                                                                Few preferences</a:t>
            </a:r>
            <a:endParaRPr sz="2400">
              <a:latin typeface="Times New Roman"/>
              <a:ea typeface="Times New Roman"/>
              <a:cs typeface="Times New Roman"/>
              <a:sym typeface="Times New Roman"/>
            </a:endParaRPr>
          </a:p>
        </p:txBody>
      </p:sp>
      <p:sp>
        <p:nvSpPr>
          <p:cNvPr id="321" name="Google Shape;321;p54"/>
          <p:cNvSpPr/>
          <p:nvPr/>
        </p:nvSpPr>
        <p:spPr>
          <a:xfrm>
            <a:off x="1730525" y="3963125"/>
            <a:ext cx="2149500" cy="1712400"/>
          </a:xfrm>
          <a:prstGeom prst="bracketPair">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IN"/>
              <a:t>               </a:t>
            </a:r>
            <a:r>
              <a:rPr b="1" lang="en-IN" sz="3000"/>
              <a:t>A</a:t>
            </a:r>
            <a:endParaRPr b="1" sz="3000"/>
          </a:p>
        </p:txBody>
      </p:sp>
      <p:sp>
        <p:nvSpPr>
          <p:cNvPr id="322" name="Google Shape;322;p54"/>
          <p:cNvSpPr/>
          <p:nvPr/>
        </p:nvSpPr>
        <p:spPr>
          <a:xfrm>
            <a:off x="4645100" y="3963125"/>
            <a:ext cx="910800" cy="1712400"/>
          </a:xfrm>
          <a:prstGeom prst="bracketPair">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N"/>
              <a:t>   </a:t>
            </a:r>
            <a:r>
              <a:rPr b="1" lang="en-IN" sz="3000"/>
              <a:t>C</a:t>
            </a:r>
            <a:r>
              <a:rPr lang="en-IN"/>
              <a:t>   </a:t>
            </a:r>
            <a:endParaRPr/>
          </a:p>
        </p:txBody>
      </p:sp>
      <p:sp>
        <p:nvSpPr>
          <p:cNvPr id="323" name="Google Shape;323;p54"/>
          <p:cNvSpPr/>
          <p:nvPr/>
        </p:nvSpPr>
        <p:spPr>
          <a:xfrm>
            <a:off x="5883800" y="4400375"/>
            <a:ext cx="1074900" cy="837900"/>
          </a:xfrm>
          <a:prstGeom prst="bracketPair">
            <a:avLst/>
          </a:prstGeom>
          <a:noFill/>
          <a:ln cap="flat" cmpd="sng" w="762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N"/>
              <a:t>     </a:t>
            </a:r>
            <a:r>
              <a:rPr b="1" lang="en-IN" sz="3000"/>
              <a:t>U</a:t>
            </a:r>
            <a:endParaRPr b="1" sz="3000"/>
          </a:p>
        </p:txBody>
      </p:sp>
      <p:sp>
        <p:nvSpPr>
          <p:cNvPr id="324" name="Google Shape;324;p54"/>
          <p:cNvSpPr/>
          <p:nvPr/>
        </p:nvSpPr>
        <p:spPr>
          <a:xfrm>
            <a:off x="7395725" y="4254575"/>
            <a:ext cx="2313600" cy="1129500"/>
          </a:xfrm>
          <a:prstGeom prst="bracketPair">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N"/>
              <a:t>                  </a:t>
            </a:r>
            <a:r>
              <a:rPr b="1" lang="en-IN" sz="3000"/>
              <a:t>R</a:t>
            </a:r>
            <a:endParaRPr b="1" sz="3000"/>
          </a:p>
        </p:txBody>
      </p:sp>
      <p:sp>
        <p:nvSpPr>
          <p:cNvPr id="325" name="Google Shape;325;p54"/>
          <p:cNvSpPr/>
          <p:nvPr/>
        </p:nvSpPr>
        <p:spPr>
          <a:xfrm>
            <a:off x="1165825" y="4108925"/>
            <a:ext cx="473700" cy="1566600"/>
          </a:xfrm>
          <a:prstGeom prst="leftBrace">
            <a:avLst>
              <a:gd fmla="val 8333" name="adj1"/>
              <a:gd fmla="val 48836" name="adj2"/>
            </a:avLst>
          </a:prstGeom>
          <a:noFill/>
          <a:ln cap="flat" cmpd="sng" w="3810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4"/>
          <p:cNvSpPr/>
          <p:nvPr/>
        </p:nvSpPr>
        <p:spPr>
          <a:xfrm rot="-5400000">
            <a:off x="2559275" y="5229100"/>
            <a:ext cx="492000" cy="1566600"/>
          </a:xfrm>
          <a:prstGeom prst="leftBrace">
            <a:avLst>
              <a:gd fmla="val 8333" name="adj1"/>
              <a:gd fmla="val 50000" name="adj2"/>
            </a:avLst>
          </a:prstGeom>
          <a:noFill/>
          <a:ln cap="flat" cmpd="sng" w="3810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4"/>
          <p:cNvSpPr/>
          <p:nvPr/>
        </p:nvSpPr>
        <p:spPr>
          <a:xfrm rot="5400000">
            <a:off x="8980525" y="3708100"/>
            <a:ext cx="473700" cy="492000"/>
          </a:xfrm>
          <a:prstGeom prst="bentArrow">
            <a:avLst>
              <a:gd fmla="val 25000" name="adj1"/>
              <a:gd fmla="val 25000" name="adj2"/>
              <a:gd fmla="val 25000" name="adj3"/>
              <a:gd fmla="val 43750" name="adj4"/>
            </a:avLst>
          </a:prstGeom>
          <a:solidFill>
            <a:srgbClr val="38761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4"/>
          <p:cNvSpPr/>
          <p:nvPr/>
        </p:nvSpPr>
        <p:spPr>
          <a:xfrm>
            <a:off x="5082300" y="5839400"/>
            <a:ext cx="346200" cy="327900"/>
          </a:xfrm>
          <a:prstGeom prst="up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5"/>
          <p:cNvSpPr txBox="1"/>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IN" sz="4400" u="none" cap="none" strike="noStrike">
                <a:solidFill>
                  <a:srgbClr val="000000"/>
                </a:solidFill>
                <a:latin typeface="Times New Roman"/>
                <a:ea typeface="Times New Roman"/>
                <a:cs typeface="Times New Roman"/>
                <a:sym typeface="Times New Roman"/>
              </a:rPr>
              <a:t>What is Clustering?</a:t>
            </a:r>
            <a:endParaRPr b="0" sz="4400" strike="noStrike">
              <a:solidFill>
                <a:srgbClr val="000000"/>
              </a:solidFill>
              <a:latin typeface="Times New Roman"/>
              <a:ea typeface="Times New Roman"/>
              <a:cs typeface="Times New Roman"/>
              <a:sym typeface="Times New Roman"/>
            </a:endParaRPr>
          </a:p>
        </p:txBody>
      </p:sp>
      <p:sp>
        <p:nvSpPr>
          <p:cNvPr id="334" name="Google Shape;334;p55"/>
          <p:cNvSpPr txBox="1"/>
          <p:nvPr/>
        </p:nvSpPr>
        <p:spPr>
          <a:xfrm>
            <a:off x="504000" y="1663560"/>
            <a:ext cx="88700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990"/>
              <a:buFont typeface="Noto Sans Symbols"/>
              <a:buChar char="●"/>
            </a:pPr>
            <a:r>
              <a:rPr b="1" lang="en-IN" sz="2200" strike="noStrike">
                <a:solidFill>
                  <a:srgbClr val="000000"/>
                </a:solidFill>
                <a:latin typeface="Times New Roman"/>
                <a:ea typeface="Times New Roman"/>
                <a:cs typeface="Times New Roman"/>
                <a:sym typeface="Times New Roman"/>
              </a:rPr>
              <a:t>Dividing a set of input data into possibly overlapping subsets</a:t>
            </a:r>
            <a:endParaRPr b="0" sz="2200" strike="noStrike">
              <a:solidFill>
                <a:srgbClr val="000000"/>
              </a:solidFill>
              <a:latin typeface="Times New Roman"/>
              <a:ea typeface="Times New Roman"/>
              <a:cs typeface="Times New Roman"/>
              <a:sym typeface="Times New Roman"/>
            </a:endParaRPr>
          </a:p>
          <a:p>
            <a:pPr indent="-324000" lvl="0" marL="432000" marR="0" rtl="0" algn="l">
              <a:spcBef>
                <a:spcPts val="1417"/>
              </a:spcBef>
              <a:spcAft>
                <a:spcPts val="0"/>
              </a:spcAft>
              <a:buClr>
                <a:srgbClr val="000000"/>
              </a:buClr>
              <a:buSzPts val="990"/>
              <a:buFont typeface="Noto Sans Symbols"/>
              <a:buChar char="●"/>
            </a:pPr>
            <a:r>
              <a:rPr b="1" lang="en-IN" sz="2200" strike="noStrike">
                <a:solidFill>
                  <a:srgbClr val="000000"/>
                </a:solidFill>
                <a:latin typeface="Times New Roman"/>
                <a:ea typeface="Times New Roman"/>
                <a:cs typeface="Times New Roman"/>
                <a:sym typeface="Times New Roman"/>
              </a:rPr>
              <a:t>Elements in each subset are considered related by some similarity measure.</a:t>
            </a:r>
            <a:endParaRPr b="0" sz="2200" strike="noStrike">
              <a:solidFill>
                <a:srgbClr val="000000"/>
              </a:solidFill>
              <a:latin typeface="Times New Roman"/>
              <a:ea typeface="Times New Roman"/>
              <a:cs typeface="Times New Roman"/>
              <a:sym typeface="Times New Roman"/>
            </a:endParaRPr>
          </a:p>
        </p:txBody>
      </p:sp>
      <p:pic>
        <p:nvPicPr>
          <p:cNvPr id="335" name="Google Shape;335;p55"/>
          <p:cNvPicPr preferRelativeResize="0"/>
          <p:nvPr/>
        </p:nvPicPr>
        <p:blipFill rotWithShape="1">
          <a:blip r:embed="rId3">
            <a:alphaModFix/>
          </a:blip>
          <a:srcRect b="0" l="0" r="0" t="0"/>
          <a:stretch/>
        </p:blipFill>
        <p:spPr>
          <a:xfrm>
            <a:off x="1293120" y="3279960"/>
            <a:ext cx="7225920" cy="3344040"/>
          </a:xfrm>
          <a:prstGeom prst="rect">
            <a:avLst/>
          </a:prstGeom>
          <a:noFill/>
          <a:ln>
            <a:noFill/>
          </a:ln>
          <a:effectLst>
            <a:outerShdw blurRad="114300" rotWithShape="0" algn="bl" dir="5400000" dist="19050">
              <a:srgbClr val="000000"/>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6"/>
          <p:cNvSpPr txBox="1"/>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lang="en-IN" sz="4400" strike="noStrike">
                <a:solidFill>
                  <a:srgbClr val="000000"/>
                </a:solidFill>
                <a:latin typeface="Times New Roman"/>
                <a:ea typeface="Times New Roman"/>
                <a:cs typeface="Times New Roman"/>
                <a:sym typeface="Times New Roman"/>
              </a:rPr>
              <a:t>What is Graph Clustering?</a:t>
            </a:r>
            <a:endParaRPr b="0" sz="4400" strike="noStrike">
              <a:solidFill>
                <a:srgbClr val="000000"/>
              </a:solidFill>
              <a:latin typeface="Times New Roman"/>
              <a:ea typeface="Times New Roman"/>
              <a:cs typeface="Times New Roman"/>
              <a:sym typeface="Times New Roman"/>
            </a:endParaRPr>
          </a:p>
        </p:txBody>
      </p:sp>
      <p:sp>
        <p:nvSpPr>
          <p:cNvPr id="341" name="Google Shape;341;p56"/>
          <p:cNvSpPr txBox="1"/>
          <p:nvPr/>
        </p:nvSpPr>
        <p:spPr>
          <a:xfrm>
            <a:off x="504000" y="1769051"/>
            <a:ext cx="8870100" cy="4979400"/>
          </a:xfrm>
          <a:prstGeom prst="rect">
            <a:avLst/>
          </a:prstGeom>
          <a:noFill/>
          <a:ln>
            <a:noFill/>
          </a:ln>
        </p:spPr>
        <p:txBody>
          <a:bodyPr anchorCtr="0" anchor="t" bIns="0" lIns="0" spcFirstLastPara="1" rIns="0" wrap="square" tIns="0">
            <a:noAutofit/>
          </a:bodyPr>
          <a:lstStyle/>
          <a:p>
            <a:pPr indent="-368300" lvl="0" marL="457200" marR="0" rtl="0" algn="l">
              <a:lnSpc>
                <a:spcPct val="150000"/>
              </a:lnSpc>
              <a:spcBef>
                <a:spcPts val="0"/>
              </a:spcBef>
              <a:spcAft>
                <a:spcPts val="0"/>
              </a:spcAft>
              <a:buClr>
                <a:srgbClr val="000000"/>
              </a:buClr>
              <a:buSzPts val="2200"/>
              <a:buFont typeface="Times New Roman"/>
              <a:buChar char="●"/>
            </a:pPr>
            <a:r>
              <a:rPr b="1" lang="en-IN" sz="2200" strike="noStrike">
                <a:solidFill>
                  <a:srgbClr val="000000"/>
                </a:solidFill>
                <a:latin typeface="Times New Roman"/>
                <a:ea typeface="Times New Roman"/>
                <a:cs typeface="Times New Roman"/>
                <a:sym typeface="Times New Roman"/>
              </a:rPr>
              <a:t>Partition a graph into natural groups using a similarity measure.</a:t>
            </a:r>
            <a:endParaRPr b="0" sz="2200" strike="noStrike">
              <a:solidFill>
                <a:srgbClr val="000000"/>
              </a:solidFill>
              <a:latin typeface="Times New Roman"/>
              <a:ea typeface="Times New Roman"/>
              <a:cs typeface="Times New Roman"/>
              <a:sym typeface="Times New Roman"/>
            </a:endParaRPr>
          </a:p>
          <a:p>
            <a:pPr indent="-368300" lvl="0" marL="457200" marR="0" rtl="0" algn="l">
              <a:lnSpc>
                <a:spcPct val="150000"/>
              </a:lnSpc>
              <a:spcBef>
                <a:spcPts val="0"/>
              </a:spcBef>
              <a:spcAft>
                <a:spcPts val="0"/>
              </a:spcAft>
              <a:buClr>
                <a:srgbClr val="000000"/>
              </a:buClr>
              <a:buSzPts val="2200"/>
              <a:buFont typeface="Times New Roman"/>
              <a:buChar char="●"/>
            </a:pPr>
            <a:r>
              <a:rPr b="1" lang="en-IN" sz="2200" strike="noStrike">
                <a:solidFill>
                  <a:srgbClr val="000000"/>
                </a:solidFill>
                <a:latin typeface="Times New Roman"/>
                <a:ea typeface="Times New Roman"/>
                <a:cs typeface="Times New Roman"/>
                <a:sym typeface="Times New Roman"/>
              </a:rPr>
              <a:t>Nodes in the same cluster are more close to each other than to those in other clusters.</a:t>
            </a:r>
            <a:endParaRPr b="1" sz="2200" strike="noStrike">
              <a:solidFill>
                <a:srgbClr val="000000"/>
              </a:solidFill>
              <a:latin typeface="Times New Roman"/>
              <a:ea typeface="Times New Roman"/>
              <a:cs typeface="Times New Roman"/>
              <a:sym typeface="Times New Roman"/>
            </a:endParaRPr>
          </a:p>
          <a:p>
            <a:pPr indent="-368300" lvl="0" marL="457200" marR="0" rtl="0" algn="l">
              <a:lnSpc>
                <a:spcPct val="150000"/>
              </a:lnSpc>
              <a:spcBef>
                <a:spcPts val="0"/>
              </a:spcBef>
              <a:spcAft>
                <a:spcPts val="0"/>
              </a:spcAft>
              <a:buSzPts val="2200"/>
              <a:buFont typeface="Times New Roman"/>
              <a:buChar char="●"/>
            </a:pPr>
            <a:r>
              <a:rPr b="1" lang="en-IN" sz="2200">
                <a:latin typeface="Times New Roman"/>
                <a:ea typeface="Times New Roman"/>
                <a:cs typeface="Times New Roman"/>
                <a:sym typeface="Times New Roman"/>
              </a:rPr>
              <a:t>For our study, we only consider undirected graphs.</a:t>
            </a:r>
            <a:endParaRPr b="1" sz="2200">
              <a:latin typeface="Times New Roman"/>
              <a:ea typeface="Times New Roman"/>
              <a:cs typeface="Times New Roman"/>
              <a:sym typeface="Times New Roman"/>
            </a:endParaRPr>
          </a:p>
        </p:txBody>
      </p:sp>
      <p:pic>
        <p:nvPicPr>
          <p:cNvPr id="342" name="Google Shape;342;p56"/>
          <p:cNvPicPr preferRelativeResize="0"/>
          <p:nvPr/>
        </p:nvPicPr>
        <p:blipFill rotWithShape="1">
          <a:blip r:embed="rId3">
            <a:alphaModFix/>
          </a:blip>
          <a:srcRect b="0" l="0" r="0" t="0"/>
          <a:stretch/>
        </p:blipFill>
        <p:spPr>
          <a:xfrm>
            <a:off x="2382062" y="3756750"/>
            <a:ext cx="5113975" cy="3511076"/>
          </a:xfrm>
          <a:prstGeom prst="rect">
            <a:avLst/>
          </a:prstGeom>
          <a:noFill/>
          <a:ln>
            <a:noFill/>
          </a:ln>
          <a:effectLst>
            <a:outerShdw blurRad="171450" rotWithShape="0" algn="bl" dir="4740000" dist="9525">
              <a:schemeClr val="dk1"/>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7"/>
          <p:cNvSpPr txBox="1"/>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lang="en-IN" sz="4400" strike="noStrike">
                <a:solidFill>
                  <a:srgbClr val="000000"/>
                </a:solidFill>
                <a:latin typeface="Times New Roman"/>
                <a:ea typeface="Times New Roman"/>
                <a:cs typeface="Times New Roman"/>
                <a:sym typeface="Times New Roman"/>
              </a:rPr>
              <a:t>Graph Clustering Techniques</a:t>
            </a:r>
            <a:endParaRPr b="0" sz="4400" strike="noStrike">
              <a:solidFill>
                <a:srgbClr val="000000"/>
              </a:solidFill>
              <a:latin typeface="Times New Roman"/>
              <a:ea typeface="Times New Roman"/>
              <a:cs typeface="Times New Roman"/>
              <a:sym typeface="Times New Roman"/>
            </a:endParaRPr>
          </a:p>
        </p:txBody>
      </p:sp>
      <p:sp>
        <p:nvSpPr>
          <p:cNvPr id="348" name="Google Shape;348;p57"/>
          <p:cNvSpPr txBox="1"/>
          <p:nvPr/>
        </p:nvSpPr>
        <p:spPr>
          <a:xfrm>
            <a:off x="504000" y="1769052"/>
            <a:ext cx="8870100" cy="5417400"/>
          </a:xfrm>
          <a:prstGeom prst="rect">
            <a:avLst/>
          </a:prstGeom>
          <a:noFill/>
          <a:ln>
            <a:noFill/>
          </a:ln>
        </p:spPr>
        <p:txBody>
          <a:bodyPr anchorCtr="0" anchor="t" bIns="0" lIns="0" spcFirstLastPara="1" rIns="0" wrap="square" tIns="0">
            <a:noAutofit/>
          </a:bodyPr>
          <a:lstStyle/>
          <a:p>
            <a:pPr indent="-368300" lvl="0" marL="457200" marR="0" rtl="0" algn="l">
              <a:lnSpc>
                <a:spcPct val="150000"/>
              </a:lnSpc>
              <a:spcBef>
                <a:spcPts val="0"/>
              </a:spcBef>
              <a:spcAft>
                <a:spcPts val="0"/>
              </a:spcAft>
              <a:buClr>
                <a:srgbClr val="000000"/>
              </a:buClr>
              <a:buSzPts val="2200"/>
              <a:buFont typeface="Times New Roman"/>
              <a:buChar char="●"/>
            </a:pPr>
            <a:r>
              <a:rPr b="1" i="1" lang="en-IN" sz="2200" strike="noStrike">
                <a:solidFill>
                  <a:srgbClr val="000000"/>
                </a:solidFill>
                <a:latin typeface="Times New Roman"/>
                <a:ea typeface="Times New Roman"/>
                <a:cs typeface="Times New Roman"/>
                <a:sym typeface="Times New Roman"/>
              </a:rPr>
              <a:t>Kernel K-means</a:t>
            </a:r>
            <a:endParaRPr b="0" sz="2200" strike="noStrike">
              <a:solidFill>
                <a:srgbClr val="000000"/>
              </a:solidFill>
              <a:latin typeface="Times New Roman"/>
              <a:ea typeface="Times New Roman"/>
              <a:cs typeface="Times New Roman"/>
              <a:sym typeface="Times New Roman"/>
            </a:endParaRPr>
          </a:p>
          <a:p>
            <a:pPr indent="-368300" lvl="0" marL="457200" marR="0" rtl="0" algn="l">
              <a:lnSpc>
                <a:spcPct val="150000"/>
              </a:lnSpc>
              <a:spcBef>
                <a:spcPts val="0"/>
              </a:spcBef>
              <a:spcAft>
                <a:spcPts val="0"/>
              </a:spcAft>
              <a:buClr>
                <a:srgbClr val="000000"/>
              </a:buClr>
              <a:buSzPts val="2200"/>
              <a:buFont typeface="Times New Roman"/>
              <a:buChar char="●"/>
            </a:pPr>
            <a:r>
              <a:rPr b="1" i="1" lang="en-IN" sz="2200" strike="noStrike">
                <a:solidFill>
                  <a:srgbClr val="000000"/>
                </a:solidFill>
                <a:latin typeface="Times New Roman"/>
                <a:ea typeface="Times New Roman"/>
                <a:cs typeface="Times New Roman"/>
                <a:sym typeface="Times New Roman"/>
              </a:rPr>
              <a:t>Spectral Clustering</a:t>
            </a:r>
            <a:endParaRPr b="1" i="1" sz="2200">
              <a:latin typeface="Times New Roman"/>
              <a:ea typeface="Times New Roman"/>
              <a:cs typeface="Times New Roman"/>
              <a:sym typeface="Times New Roman"/>
            </a:endParaRPr>
          </a:p>
          <a:p>
            <a:pPr indent="-368300" lvl="0" marL="457200" marR="0" rtl="0" algn="l">
              <a:lnSpc>
                <a:spcPct val="150000"/>
              </a:lnSpc>
              <a:spcBef>
                <a:spcPts val="0"/>
              </a:spcBef>
              <a:spcAft>
                <a:spcPts val="0"/>
              </a:spcAft>
              <a:buSzPts val="2200"/>
              <a:buFont typeface="Times New Roman"/>
              <a:buChar char="●"/>
            </a:pPr>
            <a:r>
              <a:rPr b="1" i="1" lang="en-IN" sz="2200">
                <a:latin typeface="Times New Roman"/>
                <a:ea typeface="Times New Roman"/>
                <a:cs typeface="Times New Roman"/>
                <a:sym typeface="Times New Roman"/>
              </a:rPr>
              <a:t>Hierarchical Clustering</a:t>
            </a:r>
            <a:endParaRPr b="1" i="1" sz="2200">
              <a:latin typeface="Times New Roman"/>
              <a:ea typeface="Times New Roman"/>
              <a:cs typeface="Times New Roman"/>
              <a:sym typeface="Times New Roman"/>
            </a:endParaRPr>
          </a:p>
          <a:p>
            <a:pPr indent="-368300" lvl="0" marL="457200" marR="0" rtl="0" algn="l">
              <a:lnSpc>
                <a:spcPct val="150000"/>
              </a:lnSpc>
              <a:spcBef>
                <a:spcPts val="0"/>
              </a:spcBef>
              <a:spcAft>
                <a:spcPts val="0"/>
              </a:spcAft>
              <a:buClr>
                <a:srgbClr val="000000"/>
              </a:buClr>
              <a:buSzPts val="2200"/>
              <a:buFont typeface="Times New Roman"/>
              <a:buChar char="●"/>
            </a:pPr>
            <a:r>
              <a:rPr b="1" i="1" lang="en-IN" sz="2200" strike="noStrike">
                <a:solidFill>
                  <a:srgbClr val="000000"/>
                </a:solidFill>
                <a:latin typeface="Times New Roman"/>
                <a:ea typeface="Times New Roman"/>
                <a:cs typeface="Times New Roman"/>
                <a:sym typeface="Times New Roman"/>
              </a:rPr>
              <a:t>Shared Nearest Neighbour</a:t>
            </a:r>
            <a:endParaRPr b="0" sz="2200" strike="noStrike">
              <a:solidFill>
                <a:srgbClr val="000000"/>
              </a:solidFill>
              <a:latin typeface="Times New Roman"/>
              <a:ea typeface="Times New Roman"/>
              <a:cs typeface="Times New Roman"/>
              <a:sym typeface="Times New Roman"/>
            </a:endParaRPr>
          </a:p>
          <a:p>
            <a:pPr indent="-368300" lvl="0" marL="457200" marR="0" rtl="0" algn="l">
              <a:lnSpc>
                <a:spcPct val="150000"/>
              </a:lnSpc>
              <a:spcBef>
                <a:spcPts val="0"/>
              </a:spcBef>
              <a:spcAft>
                <a:spcPts val="0"/>
              </a:spcAft>
              <a:buClr>
                <a:srgbClr val="000000"/>
              </a:buClr>
              <a:buSzPts val="2200"/>
              <a:buFont typeface="Times New Roman"/>
              <a:buChar char="●"/>
            </a:pPr>
            <a:r>
              <a:rPr b="1" i="1" lang="en-IN" sz="2200" strike="noStrike">
                <a:solidFill>
                  <a:srgbClr val="000000"/>
                </a:solidFill>
                <a:latin typeface="Times New Roman"/>
                <a:ea typeface="Times New Roman"/>
                <a:cs typeface="Times New Roman"/>
                <a:sym typeface="Times New Roman"/>
              </a:rPr>
              <a:t>Maximal Clique Enumeration</a:t>
            </a:r>
            <a:endParaRPr b="0" sz="2200" strike="noStrike">
              <a:solidFill>
                <a:srgbClr val="000000"/>
              </a:solidFill>
              <a:latin typeface="Times New Roman"/>
              <a:ea typeface="Times New Roman"/>
              <a:cs typeface="Times New Roman"/>
              <a:sym typeface="Times New Roman"/>
            </a:endParaRPr>
          </a:p>
          <a:p>
            <a:pPr indent="-368300" lvl="0" marL="457200" marR="0" rtl="0" algn="l">
              <a:lnSpc>
                <a:spcPct val="150000"/>
              </a:lnSpc>
              <a:spcBef>
                <a:spcPts val="0"/>
              </a:spcBef>
              <a:spcAft>
                <a:spcPts val="0"/>
              </a:spcAft>
              <a:buClr>
                <a:srgbClr val="000000"/>
              </a:buClr>
              <a:buSzPts val="2200"/>
              <a:buFont typeface="Times New Roman"/>
              <a:buChar char="●"/>
            </a:pPr>
            <a:r>
              <a:rPr b="1" i="1" lang="en-IN" sz="2200" strike="noStrike">
                <a:solidFill>
                  <a:srgbClr val="000000"/>
                </a:solidFill>
                <a:latin typeface="Times New Roman"/>
                <a:ea typeface="Times New Roman"/>
                <a:cs typeface="Times New Roman"/>
                <a:sym typeface="Times New Roman"/>
              </a:rPr>
              <a:t>Highly connected Components</a:t>
            </a:r>
            <a:endParaRPr b="1" i="1" sz="2200" strike="noStrike">
              <a:solidFill>
                <a:srgbClr val="000000"/>
              </a:solidFill>
              <a:latin typeface="Times New Roman"/>
              <a:ea typeface="Times New Roman"/>
              <a:cs typeface="Times New Roman"/>
              <a:sym typeface="Times New Roman"/>
            </a:endParaRPr>
          </a:p>
          <a:p>
            <a:pPr indent="0" lvl="0" marL="457200" marR="0" rtl="0" algn="l">
              <a:lnSpc>
                <a:spcPct val="115000"/>
              </a:lnSpc>
              <a:spcBef>
                <a:spcPts val="1417"/>
              </a:spcBef>
              <a:spcAft>
                <a:spcPts val="0"/>
              </a:spcAft>
              <a:buNone/>
            </a:pPr>
            <a:r>
              <a:t/>
            </a:r>
            <a:endParaRPr b="1" sz="2200">
              <a:latin typeface="Times New Roman"/>
              <a:ea typeface="Times New Roman"/>
              <a:cs typeface="Times New Roman"/>
              <a:sym typeface="Times New Roman"/>
            </a:endParaRPr>
          </a:p>
          <a:p>
            <a:pPr indent="0" lvl="0" marL="457200" marR="0" rtl="0" algn="l">
              <a:lnSpc>
                <a:spcPct val="115000"/>
              </a:lnSpc>
              <a:spcBef>
                <a:spcPts val="1417"/>
              </a:spcBef>
              <a:spcAft>
                <a:spcPts val="0"/>
              </a:spcAft>
              <a:buNone/>
            </a:pPr>
            <a:r>
              <a:rPr b="1" lang="en-IN" sz="2200">
                <a:latin typeface="Times New Roman"/>
                <a:ea typeface="Times New Roman"/>
                <a:cs typeface="Times New Roman"/>
                <a:sym typeface="Times New Roman"/>
              </a:rPr>
              <a:t>We brief about three clustering techniques : Spectral Clustering, Hierarchical and K-means Clustering.</a:t>
            </a:r>
            <a:endParaRPr b="1" sz="22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8"/>
          <p:cNvSpPr txBox="1"/>
          <p:nvPr>
            <p:ph type="title"/>
          </p:nvPr>
        </p:nvSpPr>
        <p:spPr>
          <a:xfrm>
            <a:off x="504125" y="351350"/>
            <a:ext cx="88701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Spectral Clustering</a:t>
            </a:r>
            <a:endParaRPr sz="4400">
              <a:latin typeface="Times New Roman"/>
              <a:ea typeface="Times New Roman"/>
              <a:cs typeface="Times New Roman"/>
              <a:sym typeface="Times New Roman"/>
            </a:endParaRPr>
          </a:p>
        </p:txBody>
      </p:sp>
      <p:sp>
        <p:nvSpPr>
          <p:cNvPr id="354" name="Google Shape;354;p58"/>
          <p:cNvSpPr txBox="1"/>
          <p:nvPr>
            <p:ph idx="1" type="body"/>
          </p:nvPr>
        </p:nvSpPr>
        <p:spPr>
          <a:xfrm>
            <a:off x="504000" y="1811200"/>
            <a:ext cx="8870100" cy="4956900"/>
          </a:xfrm>
          <a:prstGeom prst="rect">
            <a:avLst/>
          </a:prstGeom>
        </p:spPr>
        <p:txBody>
          <a:bodyPr anchorCtr="0" anchor="t" bIns="0" lIns="0" spcFirstLastPara="1" rIns="0" wrap="square" tIns="0">
            <a:noAutofit/>
          </a:bodyPr>
          <a:lstStyle/>
          <a:p>
            <a:pPr indent="-368300" lvl="0" marL="457200" rtl="0" algn="l">
              <a:lnSpc>
                <a:spcPct val="115000"/>
              </a:lnSpc>
              <a:spcBef>
                <a:spcPts val="1200"/>
              </a:spcBef>
              <a:spcAft>
                <a:spcPts val="0"/>
              </a:spcAft>
              <a:buSzPts val="2200"/>
              <a:buFont typeface="Times New Roman"/>
              <a:buChar char="●"/>
            </a:pPr>
            <a:r>
              <a:rPr b="1" lang="en-IN" sz="2200">
                <a:latin typeface="Times New Roman"/>
                <a:ea typeface="Times New Roman"/>
                <a:cs typeface="Times New Roman"/>
                <a:sym typeface="Times New Roman"/>
              </a:rPr>
              <a:t>A technique with roots in graph theory.</a:t>
            </a:r>
            <a:endParaRPr b="1" sz="2200">
              <a:latin typeface="Times New Roman"/>
              <a:ea typeface="Times New Roman"/>
              <a:cs typeface="Times New Roman"/>
              <a:sym typeface="Times New Roman"/>
            </a:endParaRPr>
          </a:p>
          <a:p>
            <a:pPr indent="-368300" lvl="0" marL="457200" rtl="0" algn="l">
              <a:lnSpc>
                <a:spcPct val="115000"/>
              </a:lnSpc>
              <a:spcBef>
                <a:spcPts val="0"/>
              </a:spcBef>
              <a:spcAft>
                <a:spcPts val="0"/>
              </a:spcAft>
              <a:buSzPts val="2200"/>
              <a:buFont typeface="Times New Roman"/>
              <a:buChar char="●"/>
            </a:pPr>
            <a:r>
              <a:rPr b="1" lang="en-IN" sz="2200">
                <a:latin typeface="Times New Roman"/>
                <a:ea typeface="Times New Roman"/>
                <a:cs typeface="Times New Roman"/>
                <a:sym typeface="Times New Roman"/>
              </a:rPr>
              <a:t>Used to identify communities of nodes in a graph based on the edges connecting them.</a:t>
            </a:r>
            <a:endParaRPr b="1" sz="2200">
              <a:latin typeface="Times New Roman"/>
              <a:ea typeface="Times New Roman"/>
              <a:cs typeface="Times New Roman"/>
              <a:sym typeface="Times New Roman"/>
            </a:endParaRPr>
          </a:p>
          <a:p>
            <a:pPr indent="-368300" lvl="0" marL="457200" rtl="0" algn="l">
              <a:lnSpc>
                <a:spcPct val="115000"/>
              </a:lnSpc>
              <a:spcBef>
                <a:spcPts val="0"/>
              </a:spcBef>
              <a:spcAft>
                <a:spcPts val="0"/>
              </a:spcAft>
              <a:buSzPts val="2200"/>
              <a:buFont typeface="Times New Roman"/>
              <a:buChar char="●"/>
            </a:pPr>
            <a:r>
              <a:rPr b="1" lang="en-IN" sz="2200">
                <a:latin typeface="Times New Roman"/>
                <a:ea typeface="Times New Roman"/>
                <a:cs typeface="Times New Roman"/>
                <a:sym typeface="Times New Roman"/>
              </a:rPr>
              <a:t>Flexible as it allows clustering of non-graph data.</a:t>
            </a:r>
            <a:endParaRPr b="1" sz="2200">
              <a:latin typeface="Times New Roman"/>
              <a:ea typeface="Times New Roman"/>
              <a:cs typeface="Times New Roman"/>
              <a:sym typeface="Times New Roman"/>
            </a:endParaRPr>
          </a:p>
          <a:p>
            <a:pPr indent="-368300" lvl="0" marL="457200" rtl="0" algn="l">
              <a:lnSpc>
                <a:spcPct val="115000"/>
              </a:lnSpc>
              <a:spcBef>
                <a:spcPts val="0"/>
              </a:spcBef>
              <a:spcAft>
                <a:spcPts val="0"/>
              </a:spcAft>
              <a:buSzPts val="2200"/>
              <a:buFont typeface="Times New Roman"/>
              <a:buChar char="●"/>
            </a:pPr>
            <a:r>
              <a:rPr b="1" lang="en-IN" sz="2200">
                <a:latin typeface="Times New Roman"/>
                <a:ea typeface="Times New Roman"/>
                <a:cs typeface="Times New Roman"/>
                <a:sym typeface="Times New Roman"/>
              </a:rPr>
              <a:t>Uses information from the eigenvalues (spectrum) of special matrices built from the graph or the data set.</a:t>
            </a:r>
            <a:endParaRPr b="1" sz="2200">
              <a:latin typeface="Times New Roman"/>
              <a:ea typeface="Times New Roman"/>
              <a:cs typeface="Times New Roman"/>
              <a:sym typeface="Times New Roman"/>
            </a:endParaRPr>
          </a:p>
        </p:txBody>
      </p:sp>
      <p:pic>
        <p:nvPicPr>
          <p:cNvPr id="355" name="Google Shape;355;p58"/>
          <p:cNvPicPr preferRelativeResize="0"/>
          <p:nvPr/>
        </p:nvPicPr>
        <p:blipFill>
          <a:blip r:embed="rId3">
            <a:alphaModFix/>
          </a:blip>
          <a:stretch>
            <a:fillRect/>
          </a:stretch>
        </p:blipFill>
        <p:spPr>
          <a:xfrm>
            <a:off x="-6311725" y="1249225"/>
            <a:ext cx="4410700" cy="2935125"/>
          </a:xfrm>
          <a:prstGeom prst="rect">
            <a:avLst/>
          </a:prstGeom>
          <a:noFill/>
          <a:ln>
            <a:noFill/>
          </a:ln>
        </p:spPr>
      </p:pic>
      <p:pic>
        <p:nvPicPr>
          <p:cNvPr id="356" name="Google Shape;356;p58"/>
          <p:cNvPicPr preferRelativeResize="0"/>
          <p:nvPr/>
        </p:nvPicPr>
        <p:blipFill>
          <a:blip r:embed="rId4">
            <a:alphaModFix/>
          </a:blip>
          <a:stretch>
            <a:fillRect/>
          </a:stretch>
        </p:blipFill>
        <p:spPr>
          <a:xfrm>
            <a:off x="1516761" y="4407100"/>
            <a:ext cx="6606589" cy="2935125"/>
          </a:xfrm>
          <a:prstGeom prst="rect">
            <a:avLst/>
          </a:prstGeom>
          <a:noFill/>
          <a:ln>
            <a:noFill/>
          </a:ln>
          <a:effectLst>
            <a:outerShdw blurRad="157163" rotWithShape="0" algn="bl" dir="5400000" dist="19050">
              <a:srgbClr val="000000"/>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41"/>
          <p:cNvSpPr txBox="1"/>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lang="en-IN" sz="4400" strike="noStrike">
                <a:solidFill>
                  <a:srgbClr val="000000"/>
                </a:solidFill>
                <a:latin typeface="Times New Roman"/>
                <a:ea typeface="Times New Roman"/>
                <a:cs typeface="Times New Roman"/>
                <a:sym typeface="Times New Roman"/>
              </a:rPr>
              <a:t>Low Rank Approximation</a:t>
            </a:r>
            <a:endParaRPr b="0" sz="4400" strike="noStrike">
              <a:solidFill>
                <a:srgbClr val="000000"/>
              </a:solidFill>
              <a:latin typeface="Times New Roman"/>
              <a:ea typeface="Times New Roman"/>
              <a:cs typeface="Times New Roman"/>
              <a:sym typeface="Times New Roman"/>
            </a:endParaRPr>
          </a:p>
        </p:txBody>
      </p:sp>
      <p:sp>
        <p:nvSpPr>
          <p:cNvPr id="204" name="Google Shape;204;p41"/>
          <p:cNvSpPr txBox="1"/>
          <p:nvPr/>
        </p:nvSpPr>
        <p:spPr>
          <a:xfrm>
            <a:off x="504000" y="1769040"/>
            <a:ext cx="8870040" cy="4384440"/>
          </a:xfrm>
          <a:prstGeom prst="rect">
            <a:avLst/>
          </a:prstGeom>
          <a:noFill/>
          <a:ln>
            <a:noFill/>
          </a:ln>
        </p:spPr>
        <p:txBody>
          <a:bodyPr anchorCtr="0" anchor="t" bIns="0" lIns="0" spcFirstLastPara="1" rIns="0" wrap="square" tIns="0">
            <a:noAutofit/>
          </a:bodyPr>
          <a:lstStyle/>
          <a:p>
            <a:pPr indent="-381000" lvl="0" marL="457200" marR="0" rtl="0" algn="just">
              <a:lnSpc>
                <a:spcPct val="150000"/>
              </a:lnSpc>
              <a:spcBef>
                <a:spcPts val="0"/>
              </a:spcBef>
              <a:spcAft>
                <a:spcPts val="0"/>
              </a:spcAft>
              <a:buClr>
                <a:srgbClr val="000000"/>
              </a:buClr>
              <a:buSzPts val="2400"/>
              <a:buFont typeface="Times New Roman"/>
              <a:buChar char="●"/>
            </a:pPr>
            <a:r>
              <a:rPr b="1" lang="en-IN" sz="2400" strike="noStrike">
                <a:solidFill>
                  <a:srgbClr val="000000"/>
                </a:solidFill>
                <a:latin typeface="Times New Roman"/>
                <a:ea typeface="Times New Roman"/>
                <a:cs typeface="Times New Roman"/>
                <a:sym typeface="Times New Roman"/>
              </a:rPr>
              <a:t>Low-rank approximation is a minimization problem.</a:t>
            </a:r>
            <a:endParaRPr b="0" sz="2400" strike="noStrike">
              <a:solidFill>
                <a:srgbClr val="000000"/>
              </a:solidFill>
              <a:latin typeface="Times New Roman"/>
              <a:ea typeface="Times New Roman"/>
              <a:cs typeface="Times New Roman"/>
              <a:sym typeface="Times New Roman"/>
            </a:endParaRPr>
          </a:p>
          <a:p>
            <a:pPr indent="-381000" lvl="0" marL="457200" marR="0" rtl="0" algn="just">
              <a:lnSpc>
                <a:spcPct val="150000"/>
              </a:lnSpc>
              <a:spcBef>
                <a:spcPts val="0"/>
              </a:spcBef>
              <a:spcAft>
                <a:spcPts val="0"/>
              </a:spcAft>
              <a:buClr>
                <a:srgbClr val="000000"/>
              </a:buClr>
              <a:buSzPts val="2400"/>
              <a:buFont typeface="Times New Roman"/>
              <a:buChar char="●"/>
            </a:pPr>
            <a:r>
              <a:rPr b="1" lang="en-IN" sz="2400" strike="noStrike">
                <a:solidFill>
                  <a:srgbClr val="000000"/>
                </a:solidFill>
                <a:latin typeface="Times New Roman"/>
                <a:ea typeface="Times New Roman"/>
                <a:cs typeface="Times New Roman"/>
                <a:sym typeface="Times New Roman"/>
              </a:rPr>
              <a:t>Cost function measures the fit between a given matrix (the data) and an approximating matrix (the optimization variable), subject to a constraint that the approximating matrix has reduced rank. </a:t>
            </a:r>
            <a:endParaRPr b="0" sz="2400" strike="noStrike">
              <a:solidFill>
                <a:srgbClr val="000000"/>
              </a:solidFill>
              <a:latin typeface="Times New Roman"/>
              <a:ea typeface="Times New Roman"/>
              <a:cs typeface="Times New Roman"/>
              <a:sym typeface="Times New Roman"/>
            </a:endParaRPr>
          </a:p>
          <a:p>
            <a:pPr indent="-381000" lvl="0" marL="457200" marR="0" rtl="0" algn="just">
              <a:lnSpc>
                <a:spcPct val="150000"/>
              </a:lnSpc>
              <a:spcBef>
                <a:spcPts val="0"/>
              </a:spcBef>
              <a:spcAft>
                <a:spcPts val="0"/>
              </a:spcAft>
              <a:buClr>
                <a:srgbClr val="000000"/>
              </a:buClr>
              <a:buSzPts val="2400"/>
              <a:buFont typeface="Times New Roman"/>
              <a:buChar char="●"/>
            </a:pPr>
            <a:r>
              <a:rPr b="1" lang="en-IN" sz="2400" strike="noStrike">
                <a:solidFill>
                  <a:srgbClr val="000000"/>
                </a:solidFill>
                <a:latin typeface="Times New Roman"/>
                <a:ea typeface="Times New Roman"/>
                <a:cs typeface="Times New Roman"/>
                <a:sym typeface="Times New Roman"/>
              </a:rPr>
              <a:t>The problem is used for mathematical modeling and data compression.</a:t>
            </a:r>
            <a:endParaRPr b="0" sz="2400" strike="noStrike">
              <a:solidFill>
                <a:srgbClr val="000000"/>
              </a:solidFill>
              <a:latin typeface="Times New Roman"/>
              <a:ea typeface="Times New Roman"/>
              <a:cs typeface="Times New Roman"/>
              <a:sym typeface="Times New Roman"/>
            </a:endParaRPr>
          </a:p>
          <a:p>
            <a:pPr indent="-381000" lvl="0" marL="457200" marR="0" rtl="0" algn="just">
              <a:lnSpc>
                <a:spcPct val="150000"/>
              </a:lnSpc>
              <a:spcBef>
                <a:spcPts val="0"/>
              </a:spcBef>
              <a:spcAft>
                <a:spcPts val="0"/>
              </a:spcAft>
              <a:buClr>
                <a:srgbClr val="000000"/>
              </a:buClr>
              <a:buSzPts val="2400"/>
              <a:buFont typeface="Times New Roman"/>
              <a:buChar char="●"/>
            </a:pPr>
            <a:r>
              <a:rPr b="1" lang="en-IN" sz="2400" strike="noStrike">
                <a:solidFill>
                  <a:srgbClr val="000000"/>
                </a:solidFill>
                <a:latin typeface="Times New Roman"/>
                <a:ea typeface="Times New Roman"/>
                <a:cs typeface="Times New Roman"/>
                <a:sym typeface="Times New Roman"/>
              </a:rPr>
              <a:t>Applications include Clustering, Signal Processing, Compression, Dimensionality Reduction.</a:t>
            </a:r>
            <a:endParaRPr b="0" sz="2400"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9"/>
          <p:cNvSpPr txBox="1"/>
          <p:nvPr>
            <p:ph type="title"/>
          </p:nvPr>
        </p:nvSpPr>
        <p:spPr>
          <a:xfrm>
            <a:off x="403200" y="424350"/>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Eigenvalues and Eigenvectors</a:t>
            </a:r>
            <a:endParaRPr sz="4400">
              <a:latin typeface="Times New Roman"/>
              <a:ea typeface="Times New Roman"/>
              <a:cs typeface="Times New Roman"/>
              <a:sym typeface="Times New Roman"/>
            </a:endParaRPr>
          </a:p>
        </p:txBody>
      </p:sp>
      <p:sp>
        <p:nvSpPr>
          <p:cNvPr id="362" name="Google Shape;362;p59"/>
          <p:cNvSpPr txBox="1"/>
          <p:nvPr>
            <p:ph idx="1" type="body"/>
          </p:nvPr>
        </p:nvSpPr>
        <p:spPr>
          <a:xfrm>
            <a:off x="403200" y="1774825"/>
            <a:ext cx="8993700" cy="53970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b="1" lang="en-IN" sz="2200">
                <a:latin typeface="Times New Roman"/>
                <a:ea typeface="Times New Roman"/>
                <a:cs typeface="Times New Roman"/>
                <a:sym typeface="Times New Roman"/>
              </a:rPr>
              <a:t>Given a </a:t>
            </a:r>
            <a:r>
              <a:rPr b="1" lang="en-IN" sz="2200">
                <a:solidFill>
                  <a:srgbClr val="FF0000"/>
                </a:solidFill>
                <a:latin typeface="Times New Roman"/>
                <a:ea typeface="Times New Roman"/>
                <a:cs typeface="Times New Roman"/>
                <a:sym typeface="Times New Roman"/>
              </a:rPr>
              <a:t>square</a:t>
            </a:r>
            <a:r>
              <a:rPr b="1" lang="en-IN" sz="2200">
                <a:latin typeface="Times New Roman"/>
                <a:ea typeface="Times New Roman"/>
                <a:cs typeface="Times New Roman"/>
                <a:sym typeface="Times New Roman"/>
              </a:rPr>
              <a:t> </a:t>
            </a:r>
            <a:r>
              <a:rPr b="1" lang="en-IN" sz="2200">
                <a:solidFill>
                  <a:srgbClr val="FF0000"/>
                </a:solidFill>
                <a:latin typeface="Times New Roman"/>
                <a:ea typeface="Times New Roman"/>
                <a:cs typeface="Times New Roman"/>
                <a:sym typeface="Times New Roman"/>
              </a:rPr>
              <a:t>matrix A</a:t>
            </a:r>
            <a:r>
              <a:rPr b="1" lang="en-IN" sz="2200">
                <a:latin typeface="Times New Roman"/>
                <a:ea typeface="Times New Roman"/>
                <a:cs typeface="Times New Roman"/>
                <a:sym typeface="Times New Roman"/>
              </a:rPr>
              <a:t>, </a:t>
            </a:r>
            <a:endParaRPr b="1" sz="2200">
              <a:latin typeface="Times New Roman"/>
              <a:ea typeface="Times New Roman"/>
              <a:cs typeface="Times New Roman"/>
              <a:sym typeface="Times New Roman"/>
            </a:endParaRPr>
          </a:p>
          <a:p>
            <a:pPr indent="0" lvl="0" marL="0" rtl="0" algn="just">
              <a:spcBef>
                <a:spcPts val="0"/>
              </a:spcBef>
              <a:spcAft>
                <a:spcPts val="0"/>
              </a:spcAft>
              <a:buNone/>
            </a:pPr>
            <a:r>
              <a:rPr b="1" lang="en-IN" sz="2200">
                <a:latin typeface="Times New Roman"/>
                <a:ea typeface="Times New Roman"/>
                <a:cs typeface="Times New Roman"/>
                <a:sym typeface="Times New Roman"/>
              </a:rPr>
              <a:t>If there exists a </a:t>
            </a:r>
            <a:r>
              <a:rPr b="1" lang="en-IN" sz="2200">
                <a:solidFill>
                  <a:srgbClr val="FF0000"/>
                </a:solidFill>
                <a:latin typeface="Times New Roman"/>
                <a:ea typeface="Times New Roman"/>
                <a:cs typeface="Times New Roman"/>
                <a:sym typeface="Times New Roman"/>
              </a:rPr>
              <a:t>non-zero</a:t>
            </a:r>
            <a:r>
              <a:rPr b="1" lang="en-IN" sz="2200">
                <a:latin typeface="Times New Roman"/>
                <a:ea typeface="Times New Roman"/>
                <a:cs typeface="Times New Roman"/>
                <a:sym typeface="Times New Roman"/>
              </a:rPr>
              <a:t> </a:t>
            </a:r>
            <a:r>
              <a:rPr b="1" lang="en-IN" sz="2200">
                <a:solidFill>
                  <a:srgbClr val="FF0000"/>
                </a:solidFill>
                <a:latin typeface="Times New Roman"/>
                <a:ea typeface="Times New Roman"/>
                <a:cs typeface="Times New Roman"/>
                <a:sym typeface="Times New Roman"/>
              </a:rPr>
              <a:t>vector x</a:t>
            </a:r>
            <a:r>
              <a:rPr b="1" lang="en-IN" sz="2200">
                <a:latin typeface="Times New Roman"/>
                <a:ea typeface="Times New Roman"/>
                <a:cs typeface="Times New Roman"/>
                <a:sym typeface="Times New Roman"/>
              </a:rPr>
              <a:t> and a </a:t>
            </a:r>
            <a:r>
              <a:rPr b="1" lang="en-IN" sz="2200">
                <a:solidFill>
                  <a:srgbClr val="FF0000"/>
                </a:solidFill>
                <a:latin typeface="Times New Roman"/>
                <a:ea typeface="Times New Roman"/>
                <a:cs typeface="Times New Roman"/>
                <a:sym typeface="Times New Roman"/>
              </a:rPr>
              <a:t>scalar λ</a:t>
            </a:r>
            <a:r>
              <a:rPr b="1" lang="en-IN" sz="2200">
                <a:latin typeface="Times New Roman"/>
                <a:ea typeface="Times New Roman"/>
                <a:cs typeface="Times New Roman"/>
                <a:sym typeface="Times New Roman"/>
              </a:rPr>
              <a:t> such that </a:t>
            </a:r>
            <a:endParaRPr b="1" sz="2200">
              <a:latin typeface="Times New Roman"/>
              <a:ea typeface="Times New Roman"/>
              <a:cs typeface="Times New Roman"/>
              <a:sym typeface="Times New Roman"/>
            </a:endParaRPr>
          </a:p>
          <a:p>
            <a:pPr indent="457200" lvl="0" marL="2743200" rtl="0" algn="just">
              <a:spcBef>
                <a:spcPts val="0"/>
              </a:spcBef>
              <a:spcAft>
                <a:spcPts val="0"/>
              </a:spcAft>
              <a:buNone/>
            </a:pPr>
            <a:r>
              <a:rPr b="1" lang="en-IN" sz="2200">
                <a:solidFill>
                  <a:srgbClr val="FF0000"/>
                </a:solidFill>
                <a:latin typeface="Times New Roman"/>
                <a:ea typeface="Times New Roman"/>
                <a:cs typeface="Times New Roman"/>
                <a:sym typeface="Times New Roman"/>
              </a:rPr>
              <a:t>Ax = λx</a:t>
            </a:r>
            <a:endParaRPr b="1" sz="2200">
              <a:solidFill>
                <a:srgbClr val="FF0000"/>
              </a:solidFill>
              <a:latin typeface="Times New Roman"/>
              <a:ea typeface="Times New Roman"/>
              <a:cs typeface="Times New Roman"/>
              <a:sym typeface="Times New Roman"/>
            </a:endParaRPr>
          </a:p>
          <a:p>
            <a:pPr indent="0" lvl="0" marL="0" rtl="0" algn="just">
              <a:spcBef>
                <a:spcPts val="0"/>
              </a:spcBef>
              <a:spcAft>
                <a:spcPts val="0"/>
              </a:spcAft>
              <a:buNone/>
            </a:pPr>
            <a:r>
              <a:rPr b="1" lang="en-IN" sz="2200">
                <a:latin typeface="Times New Roman"/>
                <a:ea typeface="Times New Roman"/>
                <a:cs typeface="Times New Roman"/>
                <a:sym typeface="Times New Roman"/>
              </a:rPr>
              <a:t>then </a:t>
            </a:r>
            <a:r>
              <a:rPr b="1" lang="en-IN" sz="2200">
                <a:solidFill>
                  <a:srgbClr val="073763"/>
                </a:solidFill>
                <a:latin typeface="Times New Roman"/>
                <a:ea typeface="Times New Roman"/>
                <a:cs typeface="Times New Roman"/>
                <a:sym typeface="Times New Roman"/>
              </a:rPr>
              <a:t>x is said to be an eigenvector of A</a:t>
            </a:r>
            <a:r>
              <a:rPr b="1" lang="en-IN" sz="2200">
                <a:latin typeface="Times New Roman"/>
                <a:ea typeface="Times New Roman"/>
                <a:cs typeface="Times New Roman"/>
                <a:sym typeface="Times New Roman"/>
              </a:rPr>
              <a:t> with corresponding </a:t>
            </a:r>
            <a:r>
              <a:rPr b="1" lang="en-IN" sz="2200">
                <a:solidFill>
                  <a:srgbClr val="073763"/>
                </a:solidFill>
                <a:latin typeface="Times New Roman"/>
                <a:ea typeface="Times New Roman"/>
                <a:cs typeface="Times New Roman"/>
                <a:sym typeface="Times New Roman"/>
              </a:rPr>
              <a:t>eigenvalue λ</a:t>
            </a:r>
            <a:r>
              <a:rPr b="1" lang="en-IN" sz="2200">
                <a:latin typeface="Times New Roman"/>
                <a:ea typeface="Times New Roman"/>
                <a:cs typeface="Times New Roman"/>
                <a:sym typeface="Times New Roman"/>
              </a:rPr>
              <a:t>.</a:t>
            </a:r>
            <a:br>
              <a:rPr b="1" lang="en-IN" sz="2200">
                <a:latin typeface="Times New Roman"/>
                <a:ea typeface="Times New Roman"/>
                <a:cs typeface="Times New Roman"/>
                <a:sym typeface="Times New Roman"/>
              </a:rPr>
            </a:br>
            <a:endParaRPr b="1" sz="2200">
              <a:latin typeface="Times New Roman"/>
              <a:ea typeface="Times New Roman"/>
              <a:cs typeface="Times New Roman"/>
              <a:sym typeface="Times New Roman"/>
            </a:endParaRPr>
          </a:p>
          <a:p>
            <a:pPr indent="-368300" lvl="0" marL="457200" rtl="0" algn="just">
              <a:spcBef>
                <a:spcPts val="0"/>
              </a:spcBef>
              <a:spcAft>
                <a:spcPts val="0"/>
              </a:spcAft>
              <a:buSzPts val="2200"/>
              <a:buFont typeface="Times New Roman"/>
              <a:buChar char="●"/>
            </a:pPr>
            <a:r>
              <a:rPr b="1" lang="en-IN" sz="2200">
                <a:latin typeface="Times New Roman"/>
                <a:ea typeface="Times New Roman"/>
                <a:cs typeface="Times New Roman"/>
                <a:sym typeface="Times New Roman"/>
              </a:rPr>
              <a:t>Matrix A can be considered as a function which maps vectors to new vectors. </a:t>
            </a:r>
            <a:endParaRPr b="1" sz="2200">
              <a:latin typeface="Times New Roman"/>
              <a:ea typeface="Times New Roman"/>
              <a:cs typeface="Times New Roman"/>
              <a:sym typeface="Times New Roman"/>
            </a:endParaRPr>
          </a:p>
          <a:p>
            <a:pPr indent="-368300" lvl="0" marL="457200" rtl="0" algn="just">
              <a:spcBef>
                <a:spcPts val="0"/>
              </a:spcBef>
              <a:spcAft>
                <a:spcPts val="0"/>
              </a:spcAft>
              <a:buSzPts val="2200"/>
              <a:buFont typeface="Times New Roman"/>
              <a:buChar char="●"/>
            </a:pPr>
            <a:r>
              <a:rPr b="1" lang="en-IN" sz="2200">
                <a:latin typeface="Times New Roman"/>
                <a:ea typeface="Times New Roman"/>
                <a:cs typeface="Times New Roman"/>
                <a:sym typeface="Times New Roman"/>
              </a:rPr>
              <a:t>Most vectors will end up somewhere completely different when A is applied to them, but eigenvectors only change in magnitude.</a:t>
            </a:r>
            <a:endParaRPr b="1" sz="2200">
              <a:latin typeface="Times New Roman"/>
              <a:ea typeface="Times New Roman"/>
              <a:cs typeface="Times New Roman"/>
              <a:sym typeface="Times New Roman"/>
            </a:endParaRPr>
          </a:p>
          <a:p>
            <a:pPr indent="0" lvl="0" marL="0" rtl="0" algn="just">
              <a:spcBef>
                <a:spcPts val="0"/>
              </a:spcBef>
              <a:spcAft>
                <a:spcPts val="0"/>
              </a:spcAft>
              <a:buNone/>
            </a:pPr>
            <a:r>
              <a:t/>
            </a:r>
            <a:endParaRPr b="1" sz="2200">
              <a:latin typeface="Times New Roman"/>
              <a:ea typeface="Times New Roman"/>
              <a:cs typeface="Times New Roman"/>
              <a:sym typeface="Times New Roman"/>
            </a:endParaRPr>
          </a:p>
        </p:txBody>
      </p:sp>
      <p:pic>
        <p:nvPicPr>
          <p:cNvPr id="363" name="Google Shape;363;p59"/>
          <p:cNvPicPr preferRelativeResize="0"/>
          <p:nvPr/>
        </p:nvPicPr>
        <p:blipFill>
          <a:blip r:embed="rId3">
            <a:alphaModFix/>
          </a:blip>
          <a:stretch>
            <a:fillRect/>
          </a:stretch>
        </p:blipFill>
        <p:spPr>
          <a:xfrm>
            <a:off x="2771125" y="4886825"/>
            <a:ext cx="2587525" cy="2220451"/>
          </a:xfrm>
          <a:prstGeom prst="rect">
            <a:avLst/>
          </a:prstGeom>
          <a:noFill/>
          <a:ln>
            <a:noFill/>
          </a:ln>
          <a:effectLst>
            <a:outerShdw blurRad="157163" rotWithShape="0" algn="bl" dir="5400000" dist="19050">
              <a:srgbClr val="000000"/>
            </a:outerShdw>
          </a:effectLst>
        </p:spPr>
      </p:pic>
      <p:sp>
        <p:nvSpPr>
          <p:cNvPr id="364" name="Google Shape;364;p59"/>
          <p:cNvSpPr/>
          <p:nvPr/>
        </p:nvSpPr>
        <p:spPr>
          <a:xfrm>
            <a:off x="5704550" y="5858250"/>
            <a:ext cx="685800" cy="306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9"/>
          <p:cNvSpPr txBox="1"/>
          <p:nvPr/>
        </p:nvSpPr>
        <p:spPr>
          <a:xfrm>
            <a:off x="6565575" y="5697600"/>
            <a:ext cx="1897200" cy="6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1800"/>
              <a:t>x is an eigenvector</a:t>
            </a:r>
            <a:endParaRPr b="1"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60"/>
          <p:cNvSpPr txBox="1"/>
          <p:nvPr>
            <p:ph type="title"/>
          </p:nvPr>
        </p:nvSpPr>
        <p:spPr>
          <a:xfrm>
            <a:off x="504463" y="307575"/>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Adjacency, Degree and Laplacian Matrices</a:t>
            </a:r>
            <a:endParaRPr sz="4400">
              <a:latin typeface="Times New Roman"/>
              <a:ea typeface="Times New Roman"/>
              <a:cs typeface="Times New Roman"/>
              <a:sym typeface="Times New Roman"/>
            </a:endParaRPr>
          </a:p>
        </p:txBody>
      </p:sp>
      <p:sp>
        <p:nvSpPr>
          <p:cNvPr id="371" name="Google Shape;371;p60"/>
          <p:cNvSpPr txBox="1"/>
          <p:nvPr>
            <p:ph idx="1" type="body"/>
          </p:nvPr>
        </p:nvSpPr>
        <p:spPr>
          <a:xfrm>
            <a:off x="421525" y="1569675"/>
            <a:ext cx="9384000" cy="523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IN" sz="2200">
                <a:solidFill>
                  <a:srgbClr val="1C4587"/>
                </a:solidFill>
                <a:latin typeface="Times New Roman"/>
                <a:ea typeface="Times New Roman"/>
                <a:cs typeface="Times New Roman"/>
                <a:sym typeface="Times New Roman"/>
              </a:rPr>
              <a:t>Adjacency Matrix of graph (A)</a:t>
            </a:r>
            <a:endParaRPr b="1" sz="2200">
              <a:solidFill>
                <a:srgbClr val="1C4587"/>
              </a:solidFill>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b="1" lang="en-IN" sz="2200">
                <a:latin typeface="Times New Roman"/>
                <a:ea typeface="Times New Roman"/>
                <a:cs typeface="Times New Roman"/>
                <a:sym typeface="Times New Roman"/>
              </a:rPr>
              <a:t>Row and column indices represent he nodes.</a:t>
            </a:r>
            <a:endParaRPr b="1"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b="1" lang="en-IN" sz="2200">
                <a:latin typeface="Times New Roman"/>
                <a:ea typeface="Times New Roman"/>
                <a:cs typeface="Times New Roman"/>
                <a:sym typeface="Times New Roman"/>
              </a:rPr>
              <a:t>Entries represent the absence or presence of an edge between the node</a:t>
            </a:r>
            <a:r>
              <a:rPr b="1" lang="en-IN" sz="2200">
                <a:latin typeface="Times New Roman"/>
                <a:ea typeface="Times New Roman"/>
                <a:cs typeface="Times New Roman"/>
                <a:sym typeface="Times New Roman"/>
              </a:rPr>
              <a:t>s</a:t>
            </a:r>
            <a:r>
              <a:rPr lang="en-IN" sz="2200">
                <a:latin typeface="Times New Roman"/>
                <a:ea typeface="Times New Roman"/>
                <a:cs typeface="Times New Roman"/>
                <a:sym typeface="Times New Roman"/>
              </a:rPr>
              <a:t>.</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b="1" lang="en-IN" sz="2200">
                <a:latin typeface="Times New Roman"/>
                <a:ea typeface="Times New Roman"/>
                <a:cs typeface="Times New Roman"/>
                <a:sym typeface="Times New Roman"/>
              </a:rPr>
              <a:t>If the edges were weighted, the weights of edges would go in this matrix instead of just 1s and 0s.</a:t>
            </a:r>
            <a:endParaRPr b="1" sz="2200">
              <a:latin typeface="Times New Roman"/>
              <a:ea typeface="Times New Roman"/>
              <a:cs typeface="Times New Roman"/>
              <a:sym typeface="Times New Roman"/>
            </a:endParaRPr>
          </a:p>
          <a:p>
            <a:pPr indent="0" lvl="0" marL="0" rtl="0" algn="l">
              <a:spcBef>
                <a:spcPts val="0"/>
              </a:spcBef>
              <a:spcAft>
                <a:spcPts val="0"/>
              </a:spcAft>
              <a:buNone/>
            </a:pPr>
            <a:r>
              <a:t/>
            </a:r>
            <a:endParaRPr b="1" sz="2200">
              <a:latin typeface="Times New Roman"/>
              <a:ea typeface="Times New Roman"/>
              <a:cs typeface="Times New Roman"/>
              <a:sym typeface="Times New Roman"/>
            </a:endParaRPr>
          </a:p>
          <a:p>
            <a:pPr indent="0" lvl="0" marL="0" rtl="0" algn="l">
              <a:spcBef>
                <a:spcPts val="0"/>
              </a:spcBef>
              <a:spcAft>
                <a:spcPts val="0"/>
              </a:spcAft>
              <a:buNone/>
            </a:pPr>
            <a:r>
              <a:rPr b="1" lang="en-IN" sz="2200">
                <a:solidFill>
                  <a:srgbClr val="073763"/>
                </a:solidFill>
                <a:latin typeface="Times New Roman"/>
                <a:ea typeface="Times New Roman"/>
                <a:cs typeface="Times New Roman"/>
                <a:sym typeface="Times New Roman"/>
              </a:rPr>
              <a:t>Degree Matrix of a Graph (D)</a:t>
            </a:r>
            <a:endParaRPr b="1" sz="2200">
              <a:solidFill>
                <a:srgbClr val="073763"/>
              </a:solidFill>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b="1" lang="en-IN" sz="2200">
                <a:latin typeface="Times New Roman"/>
                <a:ea typeface="Times New Roman"/>
                <a:cs typeface="Times New Roman"/>
                <a:sym typeface="Times New Roman"/>
              </a:rPr>
              <a:t>A diagonal matrix where the value at entry (i, i) is the degree of node i.</a:t>
            </a:r>
            <a:endParaRPr b="1" sz="2200">
              <a:latin typeface="Times New Roman"/>
              <a:ea typeface="Times New Roman"/>
              <a:cs typeface="Times New Roman"/>
              <a:sym typeface="Times New Roman"/>
            </a:endParaRPr>
          </a:p>
          <a:p>
            <a:pPr indent="0" lvl="0" marL="457200" rtl="0" algn="l">
              <a:spcBef>
                <a:spcPts val="0"/>
              </a:spcBef>
              <a:spcAft>
                <a:spcPts val="0"/>
              </a:spcAft>
              <a:buNone/>
            </a:pPr>
            <a:r>
              <a:t/>
            </a:r>
            <a:endParaRPr b="1" sz="2200">
              <a:latin typeface="Times New Roman"/>
              <a:ea typeface="Times New Roman"/>
              <a:cs typeface="Times New Roman"/>
              <a:sym typeface="Times New Roman"/>
            </a:endParaRPr>
          </a:p>
          <a:p>
            <a:pPr indent="0" lvl="0" marL="0" rtl="0" algn="l">
              <a:spcBef>
                <a:spcPts val="0"/>
              </a:spcBef>
              <a:spcAft>
                <a:spcPts val="0"/>
              </a:spcAft>
              <a:buNone/>
            </a:pPr>
            <a:r>
              <a:rPr b="1" lang="en-IN" sz="2200">
                <a:solidFill>
                  <a:srgbClr val="073763"/>
                </a:solidFill>
                <a:latin typeface="Times New Roman"/>
                <a:ea typeface="Times New Roman"/>
                <a:cs typeface="Times New Roman"/>
                <a:sym typeface="Times New Roman"/>
              </a:rPr>
              <a:t>Laplacian Matrix (L)</a:t>
            </a:r>
            <a:endParaRPr b="1" sz="2200">
              <a:solidFill>
                <a:srgbClr val="073763"/>
              </a:solidFill>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b="1" lang="en-IN" sz="2200">
                <a:latin typeface="Times New Roman"/>
                <a:ea typeface="Times New Roman"/>
                <a:cs typeface="Times New Roman"/>
                <a:sym typeface="Times New Roman"/>
              </a:rPr>
              <a:t>L = D - A</a:t>
            </a:r>
            <a:endParaRPr b="1" sz="2200">
              <a:latin typeface="Times New Roman"/>
              <a:ea typeface="Times New Roman"/>
              <a:cs typeface="Times New Roman"/>
              <a:sym typeface="Times New Roman"/>
            </a:endParaRPr>
          </a:p>
        </p:txBody>
      </p:sp>
      <p:pic>
        <p:nvPicPr>
          <p:cNvPr id="372" name="Google Shape;372;p60"/>
          <p:cNvPicPr preferRelativeResize="0"/>
          <p:nvPr/>
        </p:nvPicPr>
        <p:blipFill rotWithShape="1">
          <a:blip r:embed="rId3">
            <a:alphaModFix/>
          </a:blip>
          <a:srcRect b="0" l="0" r="0" t="0"/>
          <a:stretch/>
        </p:blipFill>
        <p:spPr>
          <a:xfrm>
            <a:off x="3092225" y="4676125"/>
            <a:ext cx="6921775" cy="2758275"/>
          </a:xfrm>
          <a:prstGeom prst="rect">
            <a:avLst/>
          </a:prstGeom>
          <a:noFill/>
          <a:ln>
            <a:noFill/>
          </a:ln>
          <a:effectLst>
            <a:outerShdw blurRad="171450" rotWithShape="0" algn="bl" dir="5400000" dist="19050">
              <a:srgbClr val="000000"/>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61"/>
          <p:cNvSpPr txBox="1"/>
          <p:nvPr>
            <p:ph type="title"/>
          </p:nvPr>
        </p:nvSpPr>
        <p:spPr>
          <a:xfrm>
            <a:off x="504463" y="293000"/>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Graph Laplacians</a:t>
            </a:r>
            <a:endParaRPr sz="4400">
              <a:latin typeface="Times New Roman"/>
              <a:ea typeface="Times New Roman"/>
              <a:cs typeface="Times New Roman"/>
              <a:sym typeface="Times New Roman"/>
            </a:endParaRPr>
          </a:p>
        </p:txBody>
      </p:sp>
      <p:sp>
        <p:nvSpPr>
          <p:cNvPr id="378" name="Google Shape;378;p61"/>
          <p:cNvSpPr txBox="1"/>
          <p:nvPr>
            <p:ph idx="1" type="body"/>
          </p:nvPr>
        </p:nvSpPr>
        <p:spPr>
          <a:xfrm>
            <a:off x="504000" y="1742775"/>
            <a:ext cx="8870100" cy="56187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b="1" lang="en-IN" sz="2200">
                <a:latin typeface="Times New Roman"/>
                <a:ea typeface="Times New Roman"/>
                <a:cs typeface="Times New Roman"/>
                <a:sym typeface="Times New Roman"/>
              </a:rPr>
              <a:t>Graph Laplacians have some beautiful properties which we shall exploit for spectral clusterings.</a:t>
            </a:r>
            <a:endParaRPr b="1" sz="2200">
              <a:latin typeface="Times New Roman"/>
              <a:ea typeface="Times New Roman"/>
              <a:cs typeface="Times New Roman"/>
              <a:sym typeface="Times New Roman"/>
            </a:endParaRPr>
          </a:p>
          <a:p>
            <a:pPr indent="0" lvl="0" marL="0" rtl="0" algn="just">
              <a:spcBef>
                <a:spcPts val="0"/>
              </a:spcBef>
              <a:spcAft>
                <a:spcPts val="0"/>
              </a:spcAft>
              <a:buNone/>
            </a:pPr>
            <a:r>
              <a:rPr b="1" lang="en-IN" sz="2200">
                <a:latin typeface="Times New Roman"/>
                <a:ea typeface="Times New Roman"/>
                <a:cs typeface="Times New Roman"/>
                <a:sym typeface="Times New Roman"/>
              </a:rPr>
              <a:t>To get a sense for this, let’s examine the eigenvalues associated with the Laplacian as edges are added to our graph:</a:t>
            </a:r>
            <a:endParaRPr b="1" sz="2200">
              <a:latin typeface="Times New Roman"/>
              <a:ea typeface="Times New Roman"/>
              <a:cs typeface="Times New Roman"/>
              <a:sym typeface="Times New Roman"/>
            </a:endParaRPr>
          </a:p>
        </p:txBody>
      </p:sp>
      <p:pic>
        <p:nvPicPr>
          <p:cNvPr id="379" name="Google Shape;379;p61"/>
          <p:cNvPicPr preferRelativeResize="0"/>
          <p:nvPr/>
        </p:nvPicPr>
        <p:blipFill>
          <a:blip r:embed="rId3">
            <a:alphaModFix/>
          </a:blip>
          <a:stretch>
            <a:fillRect/>
          </a:stretch>
        </p:blipFill>
        <p:spPr>
          <a:xfrm>
            <a:off x="440100" y="3203700"/>
            <a:ext cx="9136074" cy="4157750"/>
          </a:xfrm>
          <a:prstGeom prst="rect">
            <a:avLst/>
          </a:prstGeom>
          <a:noFill/>
          <a:ln>
            <a:noFill/>
          </a:ln>
          <a:effectLst>
            <a:outerShdw blurRad="100013" rotWithShape="0" algn="bl" dir="5400000" dist="19050">
              <a:srgbClr val="000000"/>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1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62"/>
          <p:cNvSpPr txBox="1"/>
          <p:nvPr>
            <p:ph type="title"/>
          </p:nvPr>
        </p:nvSpPr>
        <p:spPr>
          <a:xfrm>
            <a:off x="403200" y="307600"/>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Spectral Gap</a:t>
            </a:r>
            <a:endParaRPr sz="4400">
              <a:latin typeface="Times New Roman"/>
              <a:ea typeface="Times New Roman"/>
              <a:cs typeface="Times New Roman"/>
              <a:sym typeface="Times New Roman"/>
            </a:endParaRPr>
          </a:p>
        </p:txBody>
      </p:sp>
      <p:sp>
        <p:nvSpPr>
          <p:cNvPr id="385" name="Google Shape;385;p62"/>
          <p:cNvSpPr txBox="1"/>
          <p:nvPr>
            <p:ph idx="1" type="body"/>
          </p:nvPr>
        </p:nvSpPr>
        <p:spPr>
          <a:xfrm>
            <a:off x="504000" y="1757350"/>
            <a:ext cx="8870100" cy="50106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b="1" lang="en-IN" sz="2200">
                <a:latin typeface="Times New Roman"/>
                <a:ea typeface="Times New Roman"/>
                <a:cs typeface="Times New Roman"/>
                <a:sym typeface="Times New Roman"/>
              </a:rPr>
              <a:t>Look closely as that </a:t>
            </a:r>
            <a:r>
              <a:rPr b="1" lang="en-IN" sz="2200">
                <a:solidFill>
                  <a:srgbClr val="073763"/>
                </a:solidFill>
                <a:latin typeface="Times New Roman"/>
                <a:ea typeface="Times New Roman"/>
                <a:cs typeface="Times New Roman"/>
                <a:sym typeface="Times New Roman"/>
              </a:rPr>
              <a:t>final edge is added</a:t>
            </a:r>
            <a:r>
              <a:rPr b="1" lang="en-IN" sz="2200">
                <a:latin typeface="Times New Roman"/>
                <a:ea typeface="Times New Roman"/>
                <a:cs typeface="Times New Roman"/>
                <a:sym typeface="Times New Roman"/>
              </a:rPr>
              <a:t>, connecting the two components into one. When this happens, </a:t>
            </a:r>
            <a:r>
              <a:rPr b="1" lang="en-IN" sz="2200">
                <a:solidFill>
                  <a:srgbClr val="073763"/>
                </a:solidFill>
                <a:latin typeface="Times New Roman"/>
                <a:ea typeface="Times New Roman"/>
                <a:cs typeface="Times New Roman"/>
                <a:sym typeface="Times New Roman"/>
              </a:rPr>
              <a:t>all of the eigenvalues but one have been lifted..</a:t>
            </a:r>
            <a:endParaRPr b="1" sz="2200">
              <a:solidFill>
                <a:srgbClr val="073763"/>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2200">
              <a:solidFill>
                <a:srgbClr val="FF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2200">
              <a:solidFill>
                <a:srgbClr val="FF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2200">
              <a:solidFill>
                <a:srgbClr val="FF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2200">
              <a:solidFill>
                <a:srgbClr val="FF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2200">
              <a:solidFill>
                <a:srgbClr val="FF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2200">
              <a:solidFill>
                <a:srgbClr val="FF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2200">
              <a:solidFill>
                <a:srgbClr val="FF0000"/>
              </a:solidFill>
              <a:latin typeface="Times New Roman"/>
              <a:ea typeface="Times New Roman"/>
              <a:cs typeface="Times New Roman"/>
              <a:sym typeface="Times New Roman"/>
            </a:endParaRPr>
          </a:p>
          <a:p>
            <a:pPr indent="0" lvl="0" marL="0" rtl="0" algn="just">
              <a:spcBef>
                <a:spcPts val="0"/>
              </a:spcBef>
              <a:spcAft>
                <a:spcPts val="0"/>
              </a:spcAft>
              <a:buNone/>
            </a:pPr>
            <a:r>
              <a:rPr b="1" lang="en-IN" sz="2200">
                <a:solidFill>
                  <a:srgbClr val="FF0000"/>
                </a:solidFill>
                <a:latin typeface="Times New Roman"/>
                <a:ea typeface="Times New Roman"/>
                <a:cs typeface="Times New Roman"/>
                <a:sym typeface="Times New Roman"/>
              </a:rPr>
              <a:t>Number of zero eigenvalues represent the number of connected components.</a:t>
            </a:r>
            <a:endParaRPr b="1" sz="2200">
              <a:solidFill>
                <a:srgbClr val="FF0000"/>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IN" sz="2200">
                <a:latin typeface="Times New Roman"/>
                <a:ea typeface="Times New Roman"/>
                <a:cs typeface="Times New Roman"/>
                <a:sym typeface="Times New Roman"/>
              </a:rPr>
              <a:t>The first nonzero eigenvalue is called the </a:t>
            </a:r>
            <a:r>
              <a:rPr lang="en-IN" sz="2200">
                <a:solidFill>
                  <a:srgbClr val="FF0000"/>
                </a:solidFill>
                <a:latin typeface="Times New Roman"/>
                <a:ea typeface="Times New Roman"/>
                <a:cs typeface="Times New Roman"/>
                <a:sym typeface="Times New Roman"/>
              </a:rPr>
              <a:t>spectral gap</a:t>
            </a:r>
            <a:r>
              <a:rPr lang="en-IN" sz="2200">
                <a:latin typeface="Times New Roman"/>
                <a:ea typeface="Times New Roman"/>
                <a:cs typeface="Times New Roman"/>
                <a:sym typeface="Times New Roman"/>
              </a:rPr>
              <a:t>. The spectral gap gives us some notion of the density of the graph. If this graph was </a:t>
            </a:r>
            <a:r>
              <a:rPr lang="en-IN" sz="2200">
                <a:solidFill>
                  <a:srgbClr val="FF0000"/>
                </a:solidFill>
                <a:latin typeface="Times New Roman"/>
                <a:ea typeface="Times New Roman"/>
                <a:cs typeface="Times New Roman"/>
                <a:sym typeface="Times New Roman"/>
              </a:rPr>
              <a:t>densely connected </a:t>
            </a:r>
            <a:r>
              <a:rPr lang="en-IN" sz="2200">
                <a:latin typeface="Times New Roman"/>
                <a:ea typeface="Times New Roman"/>
                <a:cs typeface="Times New Roman"/>
                <a:sym typeface="Times New Roman"/>
              </a:rPr>
              <a:t>(all pairs of the 10 nodes had an edge), then the spectral gap would be 10.</a:t>
            </a:r>
            <a:endParaRPr sz="2200">
              <a:latin typeface="Times New Roman"/>
              <a:ea typeface="Times New Roman"/>
              <a:cs typeface="Times New Roman"/>
              <a:sym typeface="Times New Roman"/>
            </a:endParaRPr>
          </a:p>
          <a:p>
            <a:pPr indent="0" lvl="0" marL="0" rtl="0" algn="just">
              <a:spcBef>
                <a:spcPts val="1200"/>
              </a:spcBef>
              <a:spcAft>
                <a:spcPts val="0"/>
              </a:spcAft>
              <a:buNone/>
            </a:pPr>
            <a:r>
              <a:t/>
            </a:r>
            <a:endParaRPr sz="2200">
              <a:latin typeface="Times New Roman"/>
              <a:ea typeface="Times New Roman"/>
              <a:cs typeface="Times New Roman"/>
              <a:sym typeface="Times New Roman"/>
            </a:endParaRPr>
          </a:p>
        </p:txBody>
      </p:sp>
      <p:pic>
        <p:nvPicPr>
          <p:cNvPr id="386" name="Google Shape;386;p62"/>
          <p:cNvPicPr preferRelativeResize="0"/>
          <p:nvPr/>
        </p:nvPicPr>
        <p:blipFill>
          <a:blip r:embed="rId3">
            <a:alphaModFix/>
          </a:blip>
          <a:stretch>
            <a:fillRect/>
          </a:stretch>
        </p:blipFill>
        <p:spPr>
          <a:xfrm>
            <a:off x="2188537" y="2633800"/>
            <a:ext cx="5501025" cy="2292075"/>
          </a:xfrm>
          <a:prstGeom prst="rect">
            <a:avLst/>
          </a:prstGeom>
          <a:noFill/>
          <a:ln>
            <a:noFill/>
          </a:ln>
          <a:effectLst>
            <a:outerShdw blurRad="114300" rotWithShape="0" algn="bl" dir="5400000" dist="19050">
              <a:srgbClr val="000000"/>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63"/>
          <p:cNvSpPr txBox="1"/>
          <p:nvPr>
            <p:ph type="title"/>
          </p:nvPr>
        </p:nvSpPr>
        <p:spPr>
          <a:xfrm>
            <a:off x="403200" y="365975"/>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Fiedler Value</a:t>
            </a:r>
            <a:endParaRPr sz="4400">
              <a:latin typeface="Times New Roman"/>
              <a:ea typeface="Times New Roman"/>
              <a:cs typeface="Times New Roman"/>
              <a:sym typeface="Times New Roman"/>
            </a:endParaRPr>
          </a:p>
        </p:txBody>
      </p:sp>
      <p:sp>
        <p:nvSpPr>
          <p:cNvPr id="392" name="Google Shape;392;p63"/>
          <p:cNvSpPr txBox="1"/>
          <p:nvPr>
            <p:ph idx="1" type="body"/>
          </p:nvPr>
        </p:nvSpPr>
        <p:spPr>
          <a:xfrm>
            <a:off x="504000" y="1713575"/>
            <a:ext cx="8870100" cy="5531100"/>
          </a:xfrm>
          <a:prstGeom prst="rect">
            <a:avLst/>
          </a:prstGeom>
        </p:spPr>
        <p:txBody>
          <a:bodyPr anchorCtr="0" anchor="t" bIns="0" lIns="0" spcFirstLastPara="1" rIns="0" wrap="square" tIns="0">
            <a:noAutofit/>
          </a:bodyPr>
          <a:lstStyle/>
          <a:p>
            <a:pPr indent="-368300" lvl="0" marL="457200" rtl="0" algn="just">
              <a:spcBef>
                <a:spcPts val="0"/>
              </a:spcBef>
              <a:spcAft>
                <a:spcPts val="0"/>
              </a:spcAft>
              <a:buSzPts val="2200"/>
              <a:buFont typeface="Times New Roman"/>
              <a:buChar char="●"/>
            </a:pPr>
            <a:r>
              <a:rPr b="1" lang="en-IN" sz="2200">
                <a:latin typeface="Times New Roman"/>
                <a:ea typeface="Times New Roman"/>
                <a:cs typeface="Times New Roman"/>
                <a:sym typeface="Times New Roman"/>
              </a:rPr>
              <a:t>The second smallest eigenvalue is called the </a:t>
            </a:r>
            <a:r>
              <a:rPr b="1" lang="en-IN" sz="2200">
                <a:solidFill>
                  <a:srgbClr val="FF0000"/>
                </a:solidFill>
                <a:latin typeface="Times New Roman"/>
                <a:ea typeface="Times New Roman"/>
                <a:cs typeface="Times New Roman"/>
                <a:sym typeface="Times New Roman"/>
              </a:rPr>
              <a:t>Fiedler value</a:t>
            </a:r>
            <a:r>
              <a:rPr b="1" lang="en-IN" sz="2200">
                <a:latin typeface="Times New Roman"/>
                <a:ea typeface="Times New Roman"/>
                <a:cs typeface="Times New Roman"/>
                <a:sym typeface="Times New Roman"/>
              </a:rPr>
              <a:t>, and the corresponding vector is the </a:t>
            </a:r>
            <a:r>
              <a:rPr b="1" lang="en-IN" sz="2200">
                <a:solidFill>
                  <a:srgbClr val="FF0000"/>
                </a:solidFill>
                <a:latin typeface="Times New Roman"/>
                <a:ea typeface="Times New Roman"/>
                <a:cs typeface="Times New Roman"/>
                <a:sym typeface="Times New Roman"/>
              </a:rPr>
              <a:t>Fiedler vector</a:t>
            </a:r>
            <a:r>
              <a:rPr b="1" lang="en-IN" sz="2200">
                <a:latin typeface="Times New Roman"/>
                <a:ea typeface="Times New Roman"/>
                <a:cs typeface="Times New Roman"/>
                <a:sym typeface="Times New Roman"/>
              </a:rPr>
              <a:t>. </a:t>
            </a:r>
            <a:endParaRPr b="1" sz="2200">
              <a:latin typeface="Times New Roman"/>
              <a:ea typeface="Times New Roman"/>
              <a:cs typeface="Times New Roman"/>
              <a:sym typeface="Times New Roman"/>
            </a:endParaRPr>
          </a:p>
          <a:p>
            <a:pPr indent="-368300" lvl="0" marL="457200" rtl="0" algn="just">
              <a:spcBef>
                <a:spcPts val="0"/>
              </a:spcBef>
              <a:spcAft>
                <a:spcPts val="0"/>
              </a:spcAft>
              <a:buSzPts val="2200"/>
              <a:buFont typeface="Times New Roman"/>
              <a:buChar char="●"/>
            </a:pPr>
            <a:r>
              <a:rPr b="1" lang="en-IN" sz="2200">
                <a:latin typeface="Times New Roman"/>
                <a:ea typeface="Times New Roman"/>
                <a:cs typeface="Times New Roman"/>
                <a:sym typeface="Times New Roman"/>
              </a:rPr>
              <a:t>The Fiedler value approximates the minimum graph cut needed to separate the graph into two connected components. </a:t>
            </a:r>
            <a:endParaRPr b="1" sz="2200">
              <a:latin typeface="Times New Roman"/>
              <a:ea typeface="Times New Roman"/>
              <a:cs typeface="Times New Roman"/>
              <a:sym typeface="Times New Roman"/>
            </a:endParaRPr>
          </a:p>
          <a:p>
            <a:pPr indent="-368300" lvl="0" marL="457200" rtl="0" algn="just">
              <a:spcBef>
                <a:spcPts val="0"/>
              </a:spcBef>
              <a:spcAft>
                <a:spcPts val="0"/>
              </a:spcAft>
              <a:buSzPts val="2200"/>
              <a:buFont typeface="Times New Roman"/>
              <a:buChar char="●"/>
            </a:pPr>
            <a:r>
              <a:rPr b="1" lang="en-IN" sz="2200">
                <a:latin typeface="Times New Roman"/>
                <a:ea typeface="Times New Roman"/>
                <a:cs typeface="Times New Roman"/>
                <a:sym typeface="Times New Roman"/>
              </a:rPr>
              <a:t>If our graph was already two connected components, then the Fiedler value would be 0. </a:t>
            </a:r>
            <a:endParaRPr b="1" sz="2200">
              <a:latin typeface="Times New Roman"/>
              <a:ea typeface="Times New Roman"/>
              <a:cs typeface="Times New Roman"/>
              <a:sym typeface="Times New Roman"/>
            </a:endParaRPr>
          </a:p>
          <a:p>
            <a:pPr indent="-368300" lvl="0" marL="457200" rtl="0" algn="just">
              <a:spcBef>
                <a:spcPts val="0"/>
              </a:spcBef>
              <a:spcAft>
                <a:spcPts val="0"/>
              </a:spcAft>
              <a:buSzPts val="2200"/>
              <a:buFont typeface="Times New Roman"/>
              <a:buChar char="●"/>
            </a:pPr>
            <a:r>
              <a:rPr b="1" lang="en-IN" sz="2200">
                <a:latin typeface="Times New Roman"/>
                <a:ea typeface="Times New Roman"/>
                <a:cs typeface="Times New Roman"/>
                <a:sym typeface="Times New Roman"/>
              </a:rPr>
              <a:t>Each value in the Fiedler vector gives us information about which side of the cut that node belongs.</a:t>
            </a:r>
            <a:endParaRPr b="1" sz="2200">
              <a:latin typeface="Times New Roman"/>
              <a:ea typeface="Times New Roman"/>
              <a:cs typeface="Times New Roman"/>
              <a:sym typeface="Times New Roman"/>
            </a:endParaRPr>
          </a:p>
        </p:txBody>
      </p:sp>
      <p:pic>
        <p:nvPicPr>
          <p:cNvPr id="393" name="Google Shape;393;p63"/>
          <p:cNvPicPr preferRelativeResize="0"/>
          <p:nvPr/>
        </p:nvPicPr>
        <p:blipFill>
          <a:blip r:embed="rId3">
            <a:alphaModFix/>
          </a:blip>
          <a:stretch>
            <a:fillRect/>
          </a:stretch>
        </p:blipFill>
        <p:spPr>
          <a:xfrm>
            <a:off x="939763" y="4568163"/>
            <a:ext cx="4114800" cy="2743200"/>
          </a:xfrm>
          <a:prstGeom prst="rect">
            <a:avLst/>
          </a:prstGeom>
          <a:noFill/>
          <a:ln>
            <a:noFill/>
          </a:ln>
          <a:effectLst>
            <a:outerShdw blurRad="214313" rotWithShape="0" algn="bl" dir="5400000" dist="19050">
              <a:srgbClr val="000000"/>
            </a:outerShdw>
          </a:effectLst>
        </p:spPr>
      </p:pic>
      <p:sp>
        <p:nvSpPr>
          <p:cNvPr id="394" name="Google Shape;394;p63"/>
          <p:cNvSpPr txBox="1"/>
          <p:nvPr/>
        </p:nvSpPr>
        <p:spPr>
          <a:xfrm>
            <a:off x="5427250" y="5107575"/>
            <a:ext cx="3741300" cy="22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200"/>
              <a:t>Choosing 0 as a threshhold for partitioning on the baisis of fiedler vector.</a:t>
            </a:r>
            <a:endParaRPr sz="2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64"/>
          <p:cNvSpPr txBox="1"/>
          <p:nvPr>
            <p:ph type="title"/>
          </p:nvPr>
        </p:nvSpPr>
        <p:spPr>
          <a:xfrm>
            <a:off x="504463" y="293000"/>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Steps for Spectral Clustering</a:t>
            </a:r>
            <a:endParaRPr sz="4400">
              <a:latin typeface="Times New Roman"/>
              <a:ea typeface="Times New Roman"/>
              <a:cs typeface="Times New Roman"/>
              <a:sym typeface="Times New Roman"/>
            </a:endParaRPr>
          </a:p>
        </p:txBody>
      </p:sp>
      <p:sp>
        <p:nvSpPr>
          <p:cNvPr id="400" name="Google Shape;400;p64"/>
          <p:cNvSpPr txBox="1"/>
          <p:nvPr>
            <p:ph idx="1" type="body"/>
          </p:nvPr>
        </p:nvSpPr>
        <p:spPr>
          <a:xfrm>
            <a:off x="504000" y="1742775"/>
            <a:ext cx="8870100" cy="56187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b="1" lang="en-IN" sz="2200">
                <a:latin typeface="Times New Roman"/>
                <a:ea typeface="Times New Roman"/>
                <a:cs typeface="Times New Roman"/>
                <a:sym typeface="Times New Roman"/>
              </a:rPr>
              <a:t>!. Compute the similarity graph</a:t>
            </a:r>
            <a:endParaRPr b="1" sz="2200">
              <a:latin typeface="Times New Roman"/>
              <a:ea typeface="Times New Roman"/>
              <a:cs typeface="Times New Roman"/>
              <a:sym typeface="Times New Roman"/>
            </a:endParaRPr>
          </a:p>
          <a:p>
            <a:pPr indent="-317500" lvl="0" marL="457200" rtl="0" algn="just">
              <a:spcBef>
                <a:spcPts val="0"/>
              </a:spcBef>
              <a:spcAft>
                <a:spcPts val="0"/>
              </a:spcAft>
              <a:buSzPts val="1400"/>
              <a:buFont typeface="Times New Roman"/>
              <a:buChar char="●"/>
            </a:pPr>
            <a:r>
              <a:rPr lang="en-IN" sz="2200">
                <a:latin typeface="Times New Roman"/>
                <a:ea typeface="Times New Roman"/>
                <a:cs typeface="Times New Roman"/>
                <a:sym typeface="Times New Roman"/>
              </a:rPr>
              <a:t>C</a:t>
            </a:r>
            <a:r>
              <a:rPr lang="en-IN">
                <a:solidFill>
                  <a:schemeClr val="dk1"/>
                </a:solidFill>
                <a:latin typeface="Times New Roman"/>
                <a:ea typeface="Times New Roman"/>
                <a:cs typeface="Times New Roman"/>
                <a:sym typeface="Times New Roman"/>
              </a:rPr>
              <a:t>reate an undirected graph G = (V, E) with vertex set V = {</a:t>
            </a:r>
            <a:r>
              <a:rPr i="1" lang="en-IN">
                <a:solidFill>
                  <a:schemeClr val="dk1"/>
                </a:solidFill>
                <a:latin typeface="Times New Roman"/>
                <a:ea typeface="Times New Roman"/>
                <a:cs typeface="Times New Roman"/>
                <a:sym typeface="Times New Roman"/>
              </a:rPr>
              <a:t>v1, v2, …, vn</a:t>
            </a:r>
            <a:r>
              <a:rPr lang="en-IN">
                <a:solidFill>
                  <a:schemeClr val="dk1"/>
                </a:solidFill>
                <a:latin typeface="Times New Roman"/>
                <a:ea typeface="Times New Roman"/>
                <a:cs typeface="Times New Roman"/>
                <a:sym typeface="Times New Roman"/>
              </a:rPr>
              <a:t>} = 1, 2, …, n observations in the data. </a:t>
            </a:r>
            <a:endParaRPr>
              <a:solidFill>
                <a:schemeClr val="dk1"/>
              </a:solidFill>
              <a:latin typeface="Times New Roman"/>
              <a:ea typeface="Times New Roman"/>
              <a:cs typeface="Times New Roman"/>
              <a:sym typeface="Times New Roman"/>
            </a:endParaRPr>
          </a:p>
          <a:p>
            <a:pPr indent="-317500" lvl="0" marL="457200" rtl="0" algn="just">
              <a:spcBef>
                <a:spcPts val="0"/>
              </a:spcBef>
              <a:spcAft>
                <a:spcPts val="0"/>
              </a:spcAft>
              <a:buSzPts val="1400"/>
              <a:buFont typeface="Times New Roman"/>
              <a:buChar char="●"/>
            </a:pPr>
            <a:r>
              <a:rPr lang="en-IN">
                <a:solidFill>
                  <a:schemeClr val="dk1"/>
                </a:solidFill>
                <a:latin typeface="Times New Roman"/>
                <a:ea typeface="Times New Roman"/>
                <a:cs typeface="Times New Roman"/>
                <a:sym typeface="Times New Roman"/>
              </a:rPr>
              <a:t>Represent by an adjacency matrix which has the similarity between each vertex as its elements .</a:t>
            </a:r>
            <a:endParaRPr>
              <a:solidFill>
                <a:schemeClr val="dk1"/>
              </a:solidFill>
              <a:latin typeface="Times New Roman"/>
              <a:ea typeface="Times New Roman"/>
              <a:cs typeface="Times New Roman"/>
              <a:sym typeface="Times New Roman"/>
            </a:endParaRPr>
          </a:p>
          <a:p>
            <a:pPr indent="-317500" lvl="0" marL="457200" rtl="0" algn="just">
              <a:spcBef>
                <a:spcPts val="0"/>
              </a:spcBef>
              <a:spcAft>
                <a:spcPts val="0"/>
              </a:spcAft>
              <a:buSzPts val="1400"/>
              <a:buFont typeface="Times New Roman"/>
              <a:buChar char="●"/>
            </a:pPr>
            <a:r>
              <a:rPr lang="en-IN">
                <a:solidFill>
                  <a:schemeClr val="dk1"/>
                </a:solidFill>
                <a:latin typeface="Times New Roman"/>
                <a:ea typeface="Times New Roman"/>
                <a:cs typeface="Times New Roman"/>
                <a:sym typeface="Times New Roman"/>
              </a:rPr>
              <a:t>To do this, we can either compute:</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b="1" lang="en-IN">
                <a:solidFill>
                  <a:schemeClr val="dk1"/>
                </a:solidFill>
                <a:latin typeface="Times New Roman"/>
                <a:ea typeface="Times New Roman"/>
                <a:cs typeface="Times New Roman"/>
                <a:sym typeface="Times New Roman"/>
              </a:rPr>
              <a:t>The ε-neighborhood Graph: </a:t>
            </a:r>
            <a:r>
              <a:rPr lang="en-IN">
                <a:solidFill>
                  <a:schemeClr val="dk1"/>
                </a:solidFill>
                <a:latin typeface="Times New Roman"/>
                <a:ea typeface="Times New Roman"/>
                <a:cs typeface="Times New Roman"/>
                <a:sym typeface="Times New Roman"/>
              </a:rPr>
              <a:t>Here we connect all points whose pairwise distances are smaller than ε.</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b="1" lang="en-IN">
                <a:solidFill>
                  <a:schemeClr val="dk1"/>
                </a:solidFill>
                <a:latin typeface="Times New Roman"/>
                <a:ea typeface="Times New Roman"/>
                <a:cs typeface="Times New Roman"/>
                <a:sym typeface="Times New Roman"/>
              </a:rPr>
              <a:t>KNN Graph</a:t>
            </a:r>
            <a:r>
              <a:rPr b="1" lang="en-IN">
                <a:solidFill>
                  <a:schemeClr val="dk1"/>
                </a:solidFill>
              </a:rPr>
              <a:t>: </a:t>
            </a:r>
            <a:r>
              <a:rPr lang="en-IN">
                <a:solidFill>
                  <a:schemeClr val="dk1"/>
                </a:solidFill>
                <a:latin typeface="Times New Roman"/>
                <a:ea typeface="Times New Roman"/>
                <a:cs typeface="Times New Roman"/>
                <a:sym typeface="Times New Roman"/>
              </a:rPr>
              <a:t>Here we use K Nearest Neighbors to connect vertex </a:t>
            </a:r>
            <a:r>
              <a:rPr i="1" lang="en-IN">
                <a:solidFill>
                  <a:schemeClr val="dk1"/>
                </a:solidFill>
                <a:latin typeface="Times New Roman"/>
                <a:ea typeface="Times New Roman"/>
                <a:cs typeface="Times New Roman"/>
                <a:sym typeface="Times New Roman"/>
              </a:rPr>
              <a:t>v</a:t>
            </a:r>
            <a:r>
              <a:rPr baseline="-25000" i="1" lang="en-IN">
                <a:solidFill>
                  <a:schemeClr val="dk1"/>
                </a:solidFill>
                <a:latin typeface="Times New Roman"/>
                <a:ea typeface="Times New Roman"/>
                <a:cs typeface="Times New Roman"/>
                <a:sym typeface="Times New Roman"/>
              </a:rPr>
              <a:t>i</a:t>
            </a:r>
            <a:r>
              <a:rPr i="1" lang="en-IN">
                <a:solidFill>
                  <a:schemeClr val="dk1"/>
                </a:solidFill>
                <a:latin typeface="Times New Roman"/>
                <a:ea typeface="Times New Roman"/>
                <a:cs typeface="Times New Roman"/>
                <a:sym typeface="Times New Roman"/>
              </a:rPr>
              <a:t> </a:t>
            </a:r>
            <a:r>
              <a:rPr lang="en-IN">
                <a:solidFill>
                  <a:schemeClr val="dk1"/>
                </a:solidFill>
                <a:latin typeface="Times New Roman"/>
                <a:ea typeface="Times New Roman"/>
                <a:cs typeface="Times New Roman"/>
                <a:sym typeface="Times New Roman"/>
              </a:rPr>
              <a:t>with vertex </a:t>
            </a:r>
            <a:r>
              <a:rPr i="1" lang="en-IN">
                <a:solidFill>
                  <a:schemeClr val="dk1"/>
                </a:solidFill>
                <a:latin typeface="Times New Roman"/>
                <a:ea typeface="Times New Roman"/>
                <a:cs typeface="Times New Roman"/>
                <a:sym typeface="Times New Roman"/>
              </a:rPr>
              <a:t>v</a:t>
            </a:r>
            <a:r>
              <a:rPr baseline="-25000" i="1" lang="en-IN">
                <a:solidFill>
                  <a:schemeClr val="dk1"/>
                </a:solidFill>
                <a:latin typeface="Times New Roman"/>
                <a:ea typeface="Times New Roman"/>
                <a:cs typeface="Times New Roman"/>
                <a:sym typeface="Times New Roman"/>
              </a:rPr>
              <a:t>j</a:t>
            </a:r>
            <a:r>
              <a:rPr lang="en-IN">
                <a:solidFill>
                  <a:schemeClr val="dk1"/>
                </a:solidFill>
                <a:latin typeface="Times New Roman"/>
                <a:ea typeface="Times New Roman"/>
                <a:cs typeface="Times New Roman"/>
                <a:sym typeface="Times New Roman"/>
              </a:rPr>
              <a:t> if </a:t>
            </a:r>
            <a:r>
              <a:rPr i="1" lang="en-IN">
                <a:solidFill>
                  <a:schemeClr val="dk1"/>
                </a:solidFill>
                <a:latin typeface="Times New Roman"/>
                <a:ea typeface="Times New Roman"/>
                <a:cs typeface="Times New Roman"/>
                <a:sym typeface="Times New Roman"/>
              </a:rPr>
              <a:t>v</a:t>
            </a:r>
            <a:r>
              <a:rPr baseline="-25000" i="1" lang="en-IN">
                <a:solidFill>
                  <a:schemeClr val="dk1"/>
                </a:solidFill>
                <a:latin typeface="Times New Roman"/>
                <a:ea typeface="Times New Roman"/>
                <a:cs typeface="Times New Roman"/>
                <a:sym typeface="Times New Roman"/>
              </a:rPr>
              <a:t>j</a:t>
            </a:r>
            <a:r>
              <a:rPr lang="en-IN">
                <a:solidFill>
                  <a:schemeClr val="dk1"/>
                </a:solidFill>
                <a:latin typeface="Times New Roman"/>
                <a:ea typeface="Times New Roman"/>
                <a:cs typeface="Times New Roman"/>
                <a:sym typeface="Times New Roman"/>
              </a:rPr>
              <a:t> is among the k-nearest neighbors of </a:t>
            </a:r>
            <a:r>
              <a:rPr i="1" lang="en-IN">
                <a:solidFill>
                  <a:schemeClr val="dk1"/>
                </a:solidFill>
                <a:latin typeface="Times New Roman"/>
                <a:ea typeface="Times New Roman"/>
                <a:cs typeface="Times New Roman"/>
                <a:sym typeface="Times New Roman"/>
              </a:rPr>
              <a:t>v</a:t>
            </a:r>
            <a:r>
              <a:rPr baseline="-25000" i="1" lang="en-IN">
                <a:solidFill>
                  <a:schemeClr val="dk1"/>
                </a:solidFill>
                <a:latin typeface="Times New Roman"/>
                <a:ea typeface="Times New Roman"/>
                <a:cs typeface="Times New Roman"/>
                <a:sym typeface="Times New Roman"/>
              </a:rPr>
              <a:t>i</a:t>
            </a:r>
            <a:r>
              <a:rPr lang="en-IN">
                <a:solidFill>
                  <a:schemeClr val="dk1"/>
                </a:solidFill>
                <a:latin typeface="Times New Roman"/>
                <a:ea typeface="Times New Roman"/>
                <a:cs typeface="Times New Roman"/>
                <a:sym typeface="Times New Roman"/>
              </a:rPr>
              <a:t>. After connecting the appropriate vertices we weight the edges by the similarity of the adjacent points.</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b="1" lang="en-IN">
                <a:solidFill>
                  <a:schemeClr val="dk1"/>
                </a:solidFill>
                <a:latin typeface="Times New Roman"/>
                <a:ea typeface="Times New Roman"/>
                <a:cs typeface="Times New Roman"/>
                <a:sym typeface="Times New Roman"/>
              </a:rPr>
              <a:t>Fully connected graph</a:t>
            </a:r>
            <a:r>
              <a:rPr lang="en-IN">
                <a:solidFill>
                  <a:schemeClr val="dk1"/>
                </a:solidFill>
                <a:latin typeface="Times New Roman"/>
                <a:ea typeface="Times New Roman"/>
                <a:cs typeface="Times New Roman"/>
                <a:sym typeface="Times New Roman"/>
              </a:rPr>
              <a:t>: To construct this graph, we simply connect all points with each other, and we weight all edges by similarity </a:t>
            </a:r>
            <a:r>
              <a:rPr i="1" lang="en-IN">
                <a:solidFill>
                  <a:schemeClr val="dk1"/>
                </a:solidFill>
                <a:latin typeface="Times New Roman"/>
                <a:ea typeface="Times New Roman"/>
                <a:cs typeface="Times New Roman"/>
                <a:sym typeface="Times New Roman"/>
              </a:rPr>
              <a:t>sij</a:t>
            </a:r>
            <a:r>
              <a:rPr lang="en-IN">
                <a:solidFill>
                  <a:schemeClr val="dk1"/>
                </a:solidFill>
                <a:latin typeface="Times New Roman"/>
                <a:ea typeface="Times New Roman"/>
                <a:cs typeface="Times New Roman"/>
                <a:sym typeface="Times New Roman"/>
              </a:rPr>
              <a:t>. This graph should model the local neighborhood relationships, thus similarity functions such as Gaussian similarity function are used.</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chemeClr val="dk1"/>
              </a:solidFill>
              <a:latin typeface="Times New Roman"/>
              <a:ea typeface="Times New Roman"/>
              <a:cs typeface="Times New Roman"/>
              <a:sym typeface="Times New Roman"/>
            </a:endParaRPr>
          </a:p>
        </p:txBody>
      </p:sp>
      <p:pic>
        <p:nvPicPr>
          <p:cNvPr id="401" name="Google Shape;401;p64"/>
          <p:cNvPicPr preferRelativeResize="0"/>
          <p:nvPr/>
        </p:nvPicPr>
        <p:blipFill>
          <a:blip r:embed="rId3">
            <a:alphaModFix/>
          </a:blip>
          <a:stretch>
            <a:fillRect/>
          </a:stretch>
        </p:blipFill>
        <p:spPr>
          <a:xfrm>
            <a:off x="1949100" y="6770925"/>
            <a:ext cx="4429125" cy="590550"/>
          </a:xfrm>
          <a:prstGeom prst="rect">
            <a:avLst/>
          </a:prstGeom>
          <a:noFill/>
          <a:ln>
            <a:noFill/>
          </a:ln>
          <a:effectLst>
            <a:outerShdw blurRad="171450" rotWithShape="0" algn="bl" dir="5400000" dist="19050">
              <a:srgbClr val="000000"/>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65"/>
          <p:cNvSpPr txBox="1"/>
          <p:nvPr>
            <p:ph type="title"/>
          </p:nvPr>
        </p:nvSpPr>
        <p:spPr>
          <a:xfrm>
            <a:off x="403200" y="272825"/>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Continued..</a:t>
            </a:r>
            <a:endParaRPr sz="4400">
              <a:latin typeface="Times New Roman"/>
              <a:ea typeface="Times New Roman"/>
              <a:cs typeface="Times New Roman"/>
              <a:sym typeface="Times New Roman"/>
            </a:endParaRPr>
          </a:p>
        </p:txBody>
      </p:sp>
      <p:sp>
        <p:nvSpPr>
          <p:cNvPr id="407" name="Google Shape;407;p65"/>
          <p:cNvSpPr txBox="1"/>
          <p:nvPr>
            <p:ph idx="1" type="body"/>
          </p:nvPr>
        </p:nvSpPr>
        <p:spPr>
          <a:xfrm>
            <a:off x="403200" y="1739850"/>
            <a:ext cx="8870100" cy="52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IN" sz="2200">
                <a:latin typeface="Times New Roman"/>
                <a:ea typeface="Times New Roman"/>
                <a:cs typeface="Times New Roman"/>
                <a:sym typeface="Times New Roman"/>
              </a:rPr>
              <a:t>2. Project the data onto a low dimensional subspace</a:t>
            </a:r>
            <a:endParaRPr b="1" sz="2200">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IN">
                <a:solidFill>
                  <a:schemeClr val="dk1"/>
                </a:solidFill>
                <a:latin typeface="Times New Roman"/>
                <a:ea typeface="Times New Roman"/>
                <a:cs typeface="Times New Roman"/>
                <a:sym typeface="Times New Roman"/>
              </a:rPr>
              <a:t>Compute the</a:t>
            </a:r>
            <a:r>
              <a:rPr lang="en-IN">
                <a:solidFill>
                  <a:schemeClr val="dk1"/>
                </a:solidFill>
                <a:uFill>
                  <a:noFill/>
                </a:uFill>
                <a:latin typeface="Times New Roman"/>
                <a:ea typeface="Times New Roman"/>
                <a:cs typeface="Times New Roman"/>
                <a:sym typeface="Times New Roman"/>
                <a:hlinkClick r:id="rId3"/>
              </a:rPr>
              <a:t> </a:t>
            </a:r>
            <a:r>
              <a:rPr lang="en-IN" u="sng">
                <a:solidFill>
                  <a:schemeClr val="dk1"/>
                </a:solidFill>
                <a:latin typeface="Times New Roman"/>
                <a:ea typeface="Times New Roman"/>
                <a:cs typeface="Times New Roman"/>
                <a:sym typeface="Times New Roman"/>
                <a:hlinkClick r:id="rId4"/>
              </a:rPr>
              <a:t>Graph Laplacian</a:t>
            </a:r>
            <a:r>
              <a:rPr lang="en-I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IN">
                <a:solidFill>
                  <a:schemeClr val="dk1"/>
                </a:solidFill>
                <a:latin typeface="Times New Roman"/>
                <a:ea typeface="Times New Roman"/>
                <a:cs typeface="Times New Roman"/>
                <a:sym typeface="Times New Roman"/>
              </a:rPr>
              <a:t>Find eigenvalues and eigenvectors for it, in order to embed the data points into a low-dimensional space. </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IN">
                <a:solidFill>
                  <a:schemeClr val="dk1"/>
                </a:solidFill>
                <a:latin typeface="Times New Roman"/>
                <a:ea typeface="Times New Roman"/>
                <a:cs typeface="Times New Roman"/>
                <a:sym typeface="Times New Roman"/>
              </a:rPr>
              <a:t>So now, we can go ahead and find</a:t>
            </a:r>
            <a:r>
              <a:rPr lang="en-IN">
                <a:solidFill>
                  <a:schemeClr val="dk1"/>
                </a:solidFill>
                <a:uFill>
                  <a:noFill/>
                </a:uFill>
                <a:latin typeface="Times New Roman"/>
                <a:ea typeface="Times New Roman"/>
                <a:cs typeface="Times New Roman"/>
                <a:sym typeface="Times New Roman"/>
                <a:hlinkClick r:id="rId5"/>
              </a:rPr>
              <a:t> </a:t>
            </a:r>
            <a:r>
              <a:rPr lang="en-IN" u="sng">
                <a:latin typeface="Times New Roman"/>
                <a:ea typeface="Times New Roman"/>
                <a:cs typeface="Times New Roman"/>
                <a:sym typeface="Times New Roman"/>
                <a:hlinkClick r:id="rId6"/>
              </a:rPr>
              <a:t>eigenvalues</a:t>
            </a:r>
            <a:r>
              <a:rPr lang="en-IN">
                <a:solidFill>
                  <a:schemeClr val="dk1"/>
                </a:solidFill>
                <a:latin typeface="Times New Roman"/>
                <a:ea typeface="Times New Roman"/>
                <a:cs typeface="Times New Roman"/>
                <a:sym typeface="Times New Roman"/>
              </a:rPr>
              <a:t>. We know that: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pic>
        <p:nvPicPr>
          <p:cNvPr id="408" name="Google Shape;408;p65"/>
          <p:cNvPicPr preferRelativeResize="0"/>
          <p:nvPr/>
        </p:nvPicPr>
        <p:blipFill>
          <a:blip r:embed="rId7">
            <a:alphaModFix/>
          </a:blip>
          <a:stretch>
            <a:fillRect/>
          </a:stretch>
        </p:blipFill>
        <p:spPr>
          <a:xfrm>
            <a:off x="635213" y="3453376"/>
            <a:ext cx="8810199" cy="3052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6"/>
          <p:cNvSpPr txBox="1"/>
          <p:nvPr>
            <p:ph type="title"/>
          </p:nvPr>
        </p:nvSpPr>
        <p:spPr>
          <a:xfrm>
            <a:off x="504463" y="263800"/>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Continued..</a:t>
            </a:r>
            <a:endParaRPr sz="4400">
              <a:latin typeface="Times New Roman"/>
              <a:ea typeface="Times New Roman"/>
              <a:cs typeface="Times New Roman"/>
              <a:sym typeface="Times New Roman"/>
            </a:endParaRPr>
          </a:p>
        </p:txBody>
      </p:sp>
      <p:sp>
        <p:nvSpPr>
          <p:cNvPr id="414" name="Google Shape;414;p66"/>
          <p:cNvSpPr txBox="1"/>
          <p:nvPr>
            <p:ph idx="1" type="body"/>
          </p:nvPr>
        </p:nvSpPr>
        <p:spPr>
          <a:xfrm>
            <a:off x="504000" y="1786550"/>
            <a:ext cx="8870100" cy="498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IN"/>
              <a:t>Let’s consider an example with numbers...</a:t>
            </a:r>
            <a:endParaRPr/>
          </a:p>
        </p:txBody>
      </p:sp>
      <p:pic>
        <p:nvPicPr>
          <p:cNvPr id="415" name="Google Shape;415;p66"/>
          <p:cNvPicPr preferRelativeResize="0"/>
          <p:nvPr/>
        </p:nvPicPr>
        <p:blipFill>
          <a:blip r:embed="rId3">
            <a:alphaModFix/>
          </a:blip>
          <a:stretch>
            <a:fillRect/>
          </a:stretch>
        </p:blipFill>
        <p:spPr>
          <a:xfrm>
            <a:off x="853650" y="2749750"/>
            <a:ext cx="8373324" cy="3327425"/>
          </a:xfrm>
          <a:prstGeom prst="rect">
            <a:avLst/>
          </a:prstGeom>
          <a:noFill/>
          <a:ln>
            <a:noFill/>
          </a:ln>
          <a:effectLst>
            <a:outerShdw blurRad="228600" rotWithShape="0" algn="bl" dir="5400000" dist="19050">
              <a:srgbClr val="000000"/>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7"/>
          <p:cNvSpPr txBox="1"/>
          <p:nvPr>
            <p:ph type="title"/>
          </p:nvPr>
        </p:nvSpPr>
        <p:spPr>
          <a:xfrm>
            <a:off x="403200" y="263800"/>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Continued..</a:t>
            </a:r>
            <a:endParaRPr sz="4400">
              <a:latin typeface="Times New Roman"/>
              <a:ea typeface="Times New Roman"/>
              <a:cs typeface="Times New Roman"/>
              <a:sym typeface="Times New Roman"/>
            </a:endParaRPr>
          </a:p>
        </p:txBody>
      </p:sp>
      <p:sp>
        <p:nvSpPr>
          <p:cNvPr id="421" name="Google Shape;421;p67"/>
          <p:cNvSpPr txBox="1"/>
          <p:nvPr>
            <p:ph idx="1" type="body"/>
          </p:nvPr>
        </p:nvSpPr>
        <p:spPr>
          <a:xfrm>
            <a:off x="504000" y="1525900"/>
            <a:ext cx="8870100" cy="5242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IN" sz="2200">
                <a:latin typeface="Times New Roman"/>
                <a:ea typeface="Times New Roman"/>
                <a:cs typeface="Times New Roman"/>
                <a:sym typeface="Times New Roman"/>
              </a:rPr>
              <a:t>3. Create Clusters</a:t>
            </a:r>
            <a:endParaRPr b="1" sz="2200">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chemeClr val="dk1"/>
              </a:buClr>
              <a:buSzPts val="1400"/>
              <a:buFont typeface="Times New Roman"/>
              <a:buChar char="●"/>
            </a:pPr>
            <a:r>
              <a:rPr lang="en-IN">
                <a:solidFill>
                  <a:schemeClr val="dk1"/>
                </a:solidFill>
                <a:latin typeface="Times New Roman"/>
                <a:ea typeface="Times New Roman"/>
                <a:cs typeface="Times New Roman"/>
                <a:sym typeface="Times New Roman"/>
              </a:rPr>
              <a:t>Use the eigenvector corresponding to the 2nd eigenvalue to assign values to each node.</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IN">
                <a:solidFill>
                  <a:schemeClr val="dk1"/>
                </a:solidFill>
                <a:latin typeface="Times New Roman"/>
                <a:ea typeface="Times New Roman"/>
                <a:cs typeface="Times New Roman"/>
                <a:sym typeface="Times New Roman"/>
              </a:rPr>
              <a:t>To get bipartite clustering (2 distinct clusters), assign element of v2 to the nodes.</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IN">
                <a:solidFill>
                  <a:schemeClr val="dk1"/>
                </a:solidFill>
                <a:latin typeface="Times New Roman"/>
                <a:ea typeface="Times New Roman"/>
                <a:cs typeface="Times New Roman"/>
                <a:sym typeface="Times New Roman"/>
              </a:rPr>
              <a:t>Split the nodes with 0 as a threshold.</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IN">
                <a:solidFill>
                  <a:schemeClr val="dk1"/>
                </a:solidFill>
                <a:latin typeface="Times New Roman"/>
                <a:ea typeface="Times New Roman"/>
                <a:cs typeface="Times New Roman"/>
                <a:sym typeface="Times New Roman"/>
              </a:rPr>
              <a:t>We get nodes 1, 2 &amp; 3 in one cluster, and 4, 5 &amp; 6 in the 2nd cluster.</a:t>
            </a:r>
            <a:endParaRPr>
              <a:solidFill>
                <a:schemeClr val="dk1"/>
              </a:solidFill>
              <a:latin typeface="Times New Roman"/>
              <a:ea typeface="Times New Roman"/>
              <a:cs typeface="Times New Roman"/>
              <a:sym typeface="Times New Roman"/>
            </a:endParaRPr>
          </a:p>
          <a:p>
            <a:pPr indent="-317500" lvl="0" marL="457200" marR="381000" rtl="0" algn="l">
              <a:lnSpc>
                <a:spcPct val="115000"/>
              </a:lnSpc>
              <a:spcBef>
                <a:spcPts val="0"/>
              </a:spcBef>
              <a:spcAft>
                <a:spcPts val="0"/>
              </a:spcAft>
              <a:buClr>
                <a:srgbClr val="FF0000"/>
              </a:buClr>
              <a:buSzPts val="1400"/>
              <a:buFont typeface="Times New Roman"/>
              <a:buChar char="●"/>
            </a:pPr>
            <a:r>
              <a:rPr lang="en-IN">
                <a:solidFill>
                  <a:srgbClr val="FF0000"/>
                </a:solidFill>
                <a:latin typeface="Times New Roman"/>
                <a:ea typeface="Times New Roman"/>
                <a:cs typeface="Times New Roman"/>
                <a:sym typeface="Times New Roman"/>
              </a:rPr>
              <a:t>It is important to note that the 2nd eigenvalue indicates how tightly connected the nodes are in the graph. For good, clean partitioning, lower the 2nd eigenvalue, better the clusters.</a:t>
            </a:r>
            <a:endParaRPr b="1" sz="2200">
              <a:solidFill>
                <a:srgbClr val="FF0000"/>
              </a:solidFill>
              <a:latin typeface="Times New Roman"/>
              <a:ea typeface="Times New Roman"/>
              <a:cs typeface="Times New Roman"/>
              <a:sym typeface="Times New Roman"/>
            </a:endParaRPr>
          </a:p>
        </p:txBody>
      </p:sp>
      <p:pic>
        <p:nvPicPr>
          <p:cNvPr id="422" name="Google Shape;422;p67"/>
          <p:cNvPicPr preferRelativeResize="0"/>
          <p:nvPr/>
        </p:nvPicPr>
        <p:blipFill>
          <a:blip r:embed="rId3">
            <a:alphaModFix/>
          </a:blip>
          <a:stretch>
            <a:fillRect/>
          </a:stretch>
        </p:blipFill>
        <p:spPr>
          <a:xfrm>
            <a:off x="2537650" y="3909673"/>
            <a:ext cx="7003000" cy="3546324"/>
          </a:xfrm>
          <a:prstGeom prst="rect">
            <a:avLst/>
          </a:prstGeom>
          <a:noFill/>
          <a:ln>
            <a:noFill/>
          </a:ln>
          <a:effectLst>
            <a:outerShdw blurRad="271463" rotWithShape="0" algn="bl" dir="5400000" dist="19050">
              <a:srgbClr val="000000"/>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8"/>
          <p:cNvSpPr txBox="1"/>
          <p:nvPr>
            <p:ph type="title"/>
          </p:nvPr>
        </p:nvSpPr>
        <p:spPr>
          <a:xfrm>
            <a:off x="403200" y="278400"/>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Continued..</a:t>
            </a:r>
            <a:endParaRPr sz="4400">
              <a:latin typeface="Times New Roman"/>
              <a:ea typeface="Times New Roman"/>
              <a:cs typeface="Times New Roman"/>
              <a:sym typeface="Times New Roman"/>
            </a:endParaRPr>
          </a:p>
        </p:txBody>
      </p:sp>
      <p:sp>
        <p:nvSpPr>
          <p:cNvPr id="428" name="Google Shape;428;p68"/>
          <p:cNvSpPr txBox="1"/>
          <p:nvPr>
            <p:ph idx="1" type="body"/>
          </p:nvPr>
        </p:nvSpPr>
        <p:spPr>
          <a:xfrm>
            <a:off x="403200" y="1540500"/>
            <a:ext cx="8870100" cy="5222700"/>
          </a:xfrm>
          <a:prstGeom prst="rect">
            <a:avLst/>
          </a:prstGeom>
        </p:spPr>
        <p:txBody>
          <a:bodyPr anchorCtr="0" anchor="t" bIns="0" lIns="0" spcFirstLastPara="1" rIns="0" wrap="square" tIns="0">
            <a:noAutofit/>
          </a:bodyPr>
          <a:lstStyle/>
          <a:p>
            <a:pPr indent="0" lvl="0" marL="0" rtl="0" algn="l">
              <a:lnSpc>
                <a:spcPct val="115000"/>
              </a:lnSpc>
              <a:spcBef>
                <a:spcPts val="1800"/>
              </a:spcBef>
              <a:spcAft>
                <a:spcPts val="0"/>
              </a:spcAft>
              <a:buClr>
                <a:schemeClr val="dk1"/>
              </a:buClr>
              <a:buSzPts val="1100"/>
              <a:buFont typeface="Arial"/>
              <a:buNone/>
            </a:pPr>
            <a:r>
              <a:rPr b="1" lang="en-IN" sz="1700">
                <a:solidFill>
                  <a:schemeClr val="dk1"/>
                </a:solidFill>
              </a:rPr>
              <a:t>For </a:t>
            </a:r>
            <a:r>
              <a:rPr b="1" i="1" lang="en-IN" sz="1700">
                <a:solidFill>
                  <a:schemeClr val="dk1"/>
                </a:solidFill>
              </a:rPr>
              <a:t>k</a:t>
            </a:r>
            <a:r>
              <a:rPr b="1" lang="en-IN" sz="1700">
                <a:solidFill>
                  <a:schemeClr val="dk1"/>
                </a:solidFill>
              </a:rPr>
              <a:t> clusters, we have to modify our Laplacian to normalize it. We get,</a:t>
            </a:r>
            <a:endParaRPr b="1" sz="1700">
              <a:solidFill>
                <a:schemeClr val="dk1"/>
              </a:solidFill>
            </a:endParaRPr>
          </a:p>
          <a:p>
            <a:pPr indent="0" lvl="0" marL="0" rtl="0" algn="l">
              <a:spcBef>
                <a:spcPts val="400"/>
              </a:spcBef>
              <a:spcAft>
                <a:spcPts val="0"/>
              </a:spcAft>
              <a:buNone/>
            </a:pPr>
            <a:r>
              <a:t/>
            </a:r>
            <a:endParaRPr>
              <a:latin typeface="Times New Roman"/>
              <a:ea typeface="Times New Roman"/>
              <a:cs typeface="Times New Roman"/>
              <a:sym typeface="Times New Roman"/>
            </a:endParaRPr>
          </a:p>
        </p:txBody>
      </p:sp>
      <p:pic>
        <p:nvPicPr>
          <p:cNvPr id="429" name="Google Shape;429;p68"/>
          <p:cNvPicPr preferRelativeResize="0"/>
          <p:nvPr/>
        </p:nvPicPr>
        <p:blipFill>
          <a:blip r:embed="rId3">
            <a:alphaModFix/>
          </a:blip>
          <a:stretch>
            <a:fillRect/>
          </a:stretch>
        </p:blipFill>
        <p:spPr>
          <a:xfrm>
            <a:off x="635975" y="2107600"/>
            <a:ext cx="8404549" cy="2325400"/>
          </a:xfrm>
          <a:prstGeom prst="rect">
            <a:avLst/>
          </a:prstGeom>
          <a:noFill/>
          <a:ln>
            <a:noFill/>
          </a:ln>
        </p:spPr>
      </p:pic>
      <p:pic>
        <p:nvPicPr>
          <p:cNvPr id="430" name="Google Shape;430;p68"/>
          <p:cNvPicPr preferRelativeResize="0"/>
          <p:nvPr/>
        </p:nvPicPr>
        <p:blipFill>
          <a:blip r:embed="rId4">
            <a:alphaModFix/>
          </a:blip>
          <a:stretch>
            <a:fillRect/>
          </a:stretch>
        </p:blipFill>
        <p:spPr>
          <a:xfrm>
            <a:off x="635975" y="4433000"/>
            <a:ext cx="8404549" cy="2607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42"/>
          <p:cNvSpPr txBox="1"/>
          <p:nvPr/>
        </p:nvSpPr>
        <p:spPr>
          <a:xfrm>
            <a:off x="432000" y="144000"/>
            <a:ext cx="7704000" cy="12380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lang="en-IN" sz="4400" strike="noStrike">
                <a:solidFill>
                  <a:srgbClr val="000000"/>
                </a:solidFill>
                <a:latin typeface="Times New Roman"/>
                <a:ea typeface="Times New Roman"/>
                <a:cs typeface="Times New Roman"/>
                <a:sym typeface="Times New Roman"/>
              </a:rPr>
              <a:t>Calculating Low Rank Approximations</a:t>
            </a:r>
            <a:endParaRPr b="0" sz="4400" strike="noStrike">
              <a:solidFill>
                <a:srgbClr val="000000"/>
              </a:solidFill>
              <a:latin typeface="Times New Roman"/>
              <a:ea typeface="Times New Roman"/>
              <a:cs typeface="Times New Roman"/>
              <a:sym typeface="Times New Roman"/>
            </a:endParaRPr>
          </a:p>
        </p:txBody>
      </p:sp>
      <p:sp>
        <p:nvSpPr>
          <p:cNvPr id="210" name="Google Shape;210;p42"/>
          <p:cNvSpPr txBox="1"/>
          <p:nvPr/>
        </p:nvSpPr>
        <p:spPr>
          <a:xfrm>
            <a:off x="504000" y="1769040"/>
            <a:ext cx="8870040" cy="4384440"/>
          </a:xfrm>
          <a:prstGeom prst="rect">
            <a:avLst/>
          </a:prstGeom>
          <a:noFill/>
          <a:ln>
            <a:noFill/>
          </a:ln>
        </p:spPr>
        <p:txBody>
          <a:bodyPr anchorCtr="0" anchor="t" bIns="0" lIns="0" spcFirstLastPara="1" rIns="0" wrap="square" tIns="0">
            <a:noAutofit/>
          </a:bodyPr>
          <a:lstStyle/>
          <a:p>
            <a:pPr indent="-451634" lvl="0" marL="432000" marR="0" rtl="0" algn="l">
              <a:spcBef>
                <a:spcPts val="0"/>
              </a:spcBef>
              <a:spcAft>
                <a:spcPts val="0"/>
              </a:spcAft>
              <a:buClr>
                <a:srgbClr val="000000"/>
              </a:buClr>
              <a:buSzPts val="3000"/>
              <a:buFont typeface="Noto Sans Symbols"/>
              <a:buChar char="●"/>
            </a:pPr>
            <a:r>
              <a:rPr b="1" i="1" lang="en-IN" sz="3000" strike="noStrike">
                <a:solidFill>
                  <a:srgbClr val="000000"/>
                </a:solidFill>
                <a:latin typeface="Times New Roman"/>
                <a:ea typeface="Times New Roman"/>
                <a:cs typeface="Times New Roman"/>
                <a:sym typeface="Times New Roman"/>
              </a:rPr>
              <a:t>SVD</a:t>
            </a:r>
            <a:endParaRPr b="0" sz="3000" strike="noStrike">
              <a:solidFill>
                <a:srgbClr val="000000"/>
              </a:solidFill>
              <a:latin typeface="Times New Roman"/>
              <a:ea typeface="Times New Roman"/>
              <a:cs typeface="Times New Roman"/>
              <a:sym typeface="Times New Roman"/>
            </a:endParaRPr>
          </a:p>
          <a:p>
            <a:pPr indent="-451634" lvl="0" marL="432000" marR="0" rtl="0" algn="l">
              <a:spcBef>
                <a:spcPts val="1417"/>
              </a:spcBef>
              <a:spcAft>
                <a:spcPts val="0"/>
              </a:spcAft>
              <a:buClr>
                <a:srgbClr val="000000"/>
              </a:buClr>
              <a:buSzPts val="3000"/>
              <a:buFont typeface="Noto Sans Symbols"/>
              <a:buChar char="●"/>
            </a:pPr>
            <a:r>
              <a:rPr b="1" i="1" lang="en-IN" sz="3000" strike="noStrike">
                <a:solidFill>
                  <a:srgbClr val="000000"/>
                </a:solidFill>
                <a:latin typeface="Times New Roman"/>
                <a:ea typeface="Times New Roman"/>
                <a:cs typeface="Times New Roman"/>
                <a:sym typeface="Times New Roman"/>
              </a:rPr>
              <a:t>QR factorization with column pivoting</a:t>
            </a:r>
            <a:endParaRPr b="0" sz="3000" strike="noStrike">
              <a:solidFill>
                <a:srgbClr val="000000"/>
              </a:solidFill>
              <a:latin typeface="Times New Roman"/>
              <a:ea typeface="Times New Roman"/>
              <a:cs typeface="Times New Roman"/>
              <a:sym typeface="Times New Roman"/>
            </a:endParaRPr>
          </a:p>
          <a:p>
            <a:pPr indent="-451634" lvl="0" marL="432000" marR="0" rtl="0" algn="l">
              <a:spcBef>
                <a:spcPts val="1417"/>
              </a:spcBef>
              <a:spcAft>
                <a:spcPts val="0"/>
              </a:spcAft>
              <a:buClr>
                <a:srgbClr val="000000"/>
              </a:buClr>
              <a:buSzPts val="3000"/>
              <a:buFont typeface="Noto Sans Symbols"/>
              <a:buChar char="●"/>
            </a:pPr>
            <a:r>
              <a:rPr b="1" i="1" lang="en-IN" sz="3000" strike="noStrike">
                <a:solidFill>
                  <a:srgbClr val="000000"/>
                </a:solidFill>
                <a:latin typeface="Times New Roman"/>
                <a:ea typeface="Times New Roman"/>
                <a:cs typeface="Times New Roman"/>
                <a:sym typeface="Times New Roman"/>
              </a:rPr>
              <a:t>RRQR factorization</a:t>
            </a:r>
            <a:endParaRPr b="0" sz="3000" strike="noStrike">
              <a:solidFill>
                <a:srgbClr val="000000"/>
              </a:solidFill>
              <a:latin typeface="Times New Roman"/>
              <a:ea typeface="Times New Roman"/>
              <a:cs typeface="Times New Roman"/>
              <a:sym typeface="Times New Roman"/>
            </a:endParaRPr>
          </a:p>
          <a:p>
            <a:pPr indent="-451634" lvl="0" marL="432000" marR="0" rtl="0" algn="l">
              <a:spcBef>
                <a:spcPts val="1417"/>
              </a:spcBef>
              <a:spcAft>
                <a:spcPts val="0"/>
              </a:spcAft>
              <a:buClr>
                <a:srgbClr val="000000"/>
              </a:buClr>
              <a:buSzPts val="3000"/>
              <a:buFont typeface="Noto Sans Symbols"/>
              <a:buChar char="●"/>
            </a:pPr>
            <a:r>
              <a:rPr b="1" i="1" lang="en-IN" sz="3000" strike="noStrike">
                <a:solidFill>
                  <a:srgbClr val="000000"/>
                </a:solidFill>
                <a:latin typeface="Times New Roman"/>
                <a:ea typeface="Times New Roman"/>
                <a:cs typeface="Times New Roman"/>
                <a:sym typeface="Times New Roman"/>
              </a:rPr>
              <a:t>CUR Decomposition</a:t>
            </a:r>
            <a:endParaRPr b="0" sz="3000" strike="noStrike">
              <a:solidFill>
                <a:srgbClr val="000000"/>
              </a:solidFill>
              <a:latin typeface="Times New Roman"/>
              <a:ea typeface="Times New Roman"/>
              <a:cs typeface="Times New Roman"/>
              <a:sym typeface="Times New Roman"/>
            </a:endParaRPr>
          </a:p>
          <a:p>
            <a:pPr indent="-451634" lvl="0" marL="432000" marR="0" rtl="0" algn="l">
              <a:spcBef>
                <a:spcPts val="1417"/>
              </a:spcBef>
              <a:spcAft>
                <a:spcPts val="0"/>
              </a:spcAft>
              <a:buClr>
                <a:srgbClr val="000000"/>
              </a:buClr>
              <a:buSzPts val="3000"/>
              <a:buFont typeface="Noto Sans Symbols"/>
              <a:buChar char="●"/>
            </a:pPr>
            <a:r>
              <a:rPr b="1" i="1" lang="en-IN" sz="3000" strike="noStrike">
                <a:solidFill>
                  <a:srgbClr val="000000"/>
                </a:solidFill>
                <a:latin typeface="Times New Roman"/>
                <a:ea typeface="Times New Roman"/>
                <a:cs typeface="Times New Roman"/>
                <a:sym typeface="Times New Roman"/>
              </a:rPr>
              <a:t>Nystorm Smapling Approximation</a:t>
            </a:r>
            <a:endParaRPr b="0" sz="3000" strike="noStrike">
              <a:solidFill>
                <a:srgbClr val="000000"/>
              </a:solidFill>
              <a:latin typeface="Times New Roman"/>
              <a:ea typeface="Times New Roman"/>
              <a:cs typeface="Times New Roman"/>
              <a:sym typeface="Times New Roman"/>
            </a:endParaRPr>
          </a:p>
          <a:p>
            <a:pPr indent="-451634" lvl="0" marL="432000" marR="0" rtl="0" algn="l">
              <a:spcBef>
                <a:spcPts val="1417"/>
              </a:spcBef>
              <a:spcAft>
                <a:spcPts val="0"/>
              </a:spcAft>
              <a:buClr>
                <a:srgbClr val="000000"/>
              </a:buClr>
              <a:buSzPts val="3000"/>
              <a:buFont typeface="Noto Sans Symbols"/>
              <a:buChar char="●"/>
            </a:pPr>
            <a:r>
              <a:rPr b="1" i="1" lang="en-IN" sz="3000" strike="noStrike">
                <a:solidFill>
                  <a:srgbClr val="000000"/>
                </a:solidFill>
                <a:latin typeface="Times New Roman"/>
                <a:ea typeface="Times New Roman"/>
                <a:cs typeface="Times New Roman"/>
                <a:sym typeface="Times New Roman"/>
              </a:rPr>
              <a:t>Randomized Approximations</a:t>
            </a:r>
            <a:endParaRPr b="0" sz="3000" strike="noStrike">
              <a:solidFill>
                <a:srgbClr val="000000"/>
              </a:solidFill>
              <a:latin typeface="Times New Roman"/>
              <a:ea typeface="Times New Roman"/>
              <a:cs typeface="Times New Roman"/>
              <a:sym typeface="Times New Roman"/>
            </a:endParaRPr>
          </a:p>
          <a:p>
            <a:pPr indent="-451634" lvl="0" marL="432000" marR="0" rtl="0" algn="l">
              <a:spcBef>
                <a:spcPts val="1417"/>
              </a:spcBef>
              <a:spcAft>
                <a:spcPts val="0"/>
              </a:spcAft>
              <a:buClr>
                <a:srgbClr val="000000"/>
              </a:buClr>
              <a:buSzPts val="3000"/>
              <a:buFont typeface="Noto Sans Symbols"/>
              <a:buChar char="●"/>
            </a:pPr>
            <a:r>
              <a:rPr b="1" i="1" lang="en-IN" sz="3000" strike="noStrike">
                <a:solidFill>
                  <a:srgbClr val="000000"/>
                </a:solidFill>
                <a:latin typeface="Times New Roman"/>
                <a:ea typeface="Times New Roman"/>
                <a:cs typeface="Times New Roman"/>
                <a:sym typeface="Times New Roman"/>
              </a:rPr>
              <a:t>Cross/Skeleton Approximations</a:t>
            </a:r>
            <a:endParaRPr b="0" sz="3000"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9"/>
          <p:cNvSpPr txBox="1"/>
          <p:nvPr>
            <p:ph type="title"/>
          </p:nvPr>
        </p:nvSpPr>
        <p:spPr>
          <a:xfrm>
            <a:off x="403200" y="365975"/>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Examples</a:t>
            </a:r>
            <a:endParaRPr sz="4400">
              <a:latin typeface="Times New Roman"/>
              <a:ea typeface="Times New Roman"/>
              <a:cs typeface="Times New Roman"/>
              <a:sym typeface="Times New Roman"/>
            </a:endParaRPr>
          </a:p>
        </p:txBody>
      </p:sp>
      <p:pic>
        <p:nvPicPr>
          <p:cNvPr id="436" name="Google Shape;436;p69"/>
          <p:cNvPicPr preferRelativeResize="0"/>
          <p:nvPr/>
        </p:nvPicPr>
        <p:blipFill>
          <a:blip r:embed="rId3">
            <a:alphaModFix/>
          </a:blip>
          <a:stretch>
            <a:fillRect/>
          </a:stretch>
        </p:blipFill>
        <p:spPr>
          <a:xfrm>
            <a:off x="2157575" y="1511325"/>
            <a:ext cx="5562950" cy="2667800"/>
          </a:xfrm>
          <a:prstGeom prst="rect">
            <a:avLst/>
          </a:prstGeom>
          <a:noFill/>
          <a:ln>
            <a:noFill/>
          </a:ln>
          <a:effectLst>
            <a:outerShdw blurRad="157163" rotWithShape="0" algn="bl" dir="5400000" dist="19050">
              <a:srgbClr val="000000"/>
            </a:outerShdw>
          </a:effectLst>
        </p:spPr>
      </p:pic>
      <p:pic>
        <p:nvPicPr>
          <p:cNvPr id="437" name="Google Shape;437;p69"/>
          <p:cNvPicPr preferRelativeResize="0"/>
          <p:nvPr/>
        </p:nvPicPr>
        <p:blipFill>
          <a:blip r:embed="rId4">
            <a:alphaModFix/>
          </a:blip>
          <a:stretch>
            <a:fillRect/>
          </a:stretch>
        </p:blipFill>
        <p:spPr>
          <a:xfrm>
            <a:off x="2157575" y="4389900"/>
            <a:ext cx="5562950" cy="2959000"/>
          </a:xfrm>
          <a:prstGeom prst="rect">
            <a:avLst/>
          </a:prstGeom>
          <a:noFill/>
          <a:ln>
            <a:noFill/>
          </a:ln>
          <a:effectLst>
            <a:outerShdw blurRad="200025" rotWithShape="0" algn="bl" dir="5400000" dist="19050">
              <a:srgbClr val="000000"/>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pic>
        <p:nvPicPr>
          <p:cNvPr id="442" name="Google Shape;442;p70"/>
          <p:cNvPicPr preferRelativeResize="0"/>
          <p:nvPr/>
        </p:nvPicPr>
        <p:blipFill rotWithShape="1">
          <a:blip r:embed="rId3">
            <a:alphaModFix/>
          </a:blip>
          <a:srcRect b="0" l="-2540" r="2540" t="0"/>
          <a:stretch/>
        </p:blipFill>
        <p:spPr>
          <a:xfrm>
            <a:off x="4960250" y="2414475"/>
            <a:ext cx="4845200" cy="3314700"/>
          </a:xfrm>
          <a:prstGeom prst="rect">
            <a:avLst/>
          </a:prstGeom>
          <a:noFill/>
          <a:ln>
            <a:noFill/>
          </a:ln>
          <a:effectLst>
            <a:outerShdw blurRad="214313" rotWithShape="0" algn="bl" dir="5400000" dist="19050">
              <a:srgbClr val="000000"/>
            </a:outerShdw>
          </a:effectLst>
        </p:spPr>
      </p:pic>
      <p:pic>
        <p:nvPicPr>
          <p:cNvPr id="443" name="Google Shape;443;p70"/>
          <p:cNvPicPr preferRelativeResize="0"/>
          <p:nvPr/>
        </p:nvPicPr>
        <p:blipFill>
          <a:blip r:embed="rId4">
            <a:alphaModFix/>
          </a:blip>
          <a:stretch>
            <a:fillRect/>
          </a:stretch>
        </p:blipFill>
        <p:spPr>
          <a:xfrm>
            <a:off x="201525" y="2414475"/>
            <a:ext cx="4671150" cy="3314700"/>
          </a:xfrm>
          <a:prstGeom prst="rect">
            <a:avLst/>
          </a:prstGeom>
          <a:noFill/>
          <a:ln>
            <a:noFill/>
          </a:ln>
          <a:effectLst>
            <a:outerShdw blurRad="214313" rotWithShape="0" algn="bl" dir="5400000" dist="19050">
              <a:srgbClr val="000000"/>
            </a:outerShdw>
          </a:effectLst>
        </p:spPr>
      </p:pic>
      <p:sp>
        <p:nvSpPr>
          <p:cNvPr id="444" name="Google Shape;444;p70"/>
          <p:cNvSpPr txBox="1"/>
          <p:nvPr>
            <p:ph type="title"/>
          </p:nvPr>
        </p:nvSpPr>
        <p:spPr>
          <a:xfrm>
            <a:off x="403200" y="409750"/>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Summary</a:t>
            </a:r>
            <a:endParaRPr sz="4400">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71"/>
          <p:cNvSpPr txBox="1"/>
          <p:nvPr>
            <p:ph type="title"/>
          </p:nvPr>
        </p:nvSpPr>
        <p:spPr>
          <a:xfrm>
            <a:off x="403200" y="307600"/>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Advantages and Disadvantages</a:t>
            </a:r>
            <a:endParaRPr sz="4400">
              <a:latin typeface="Times New Roman"/>
              <a:ea typeface="Times New Roman"/>
              <a:cs typeface="Times New Roman"/>
              <a:sym typeface="Times New Roman"/>
            </a:endParaRPr>
          </a:p>
        </p:txBody>
      </p:sp>
      <p:sp>
        <p:nvSpPr>
          <p:cNvPr id="450" name="Google Shape;450;p71"/>
          <p:cNvSpPr txBox="1"/>
          <p:nvPr>
            <p:ph idx="1" type="subTitle"/>
          </p:nvPr>
        </p:nvSpPr>
        <p:spPr>
          <a:xfrm>
            <a:off x="503988" y="1394600"/>
            <a:ext cx="8870100" cy="56025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b="1" lang="en-IN" sz="2200">
                <a:solidFill>
                  <a:schemeClr val="dk1"/>
                </a:solidFill>
                <a:latin typeface="Times New Roman"/>
                <a:ea typeface="Times New Roman"/>
                <a:cs typeface="Times New Roman"/>
                <a:sym typeface="Times New Roman"/>
              </a:rPr>
              <a:t>Advantages: </a:t>
            </a:r>
            <a:endParaRPr b="1" sz="2200">
              <a:solidFill>
                <a:schemeClr val="dk1"/>
              </a:solidFill>
              <a:latin typeface="Times New Roman"/>
              <a:ea typeface="Times New Roman"/>
              <a:cs typeface="Times New Roman"/>
              <a:sym typeface="Times New Roman"/>
            </a:endParaRPr>
          </a:p>
          <a:p>
            <a:pPr indent="-368300" lvl="0" marL="457200" rtl="0" algn="l">
              <a:lnSpc>
                <a:spcPct val="115000"/>
              </a:lnSpc>
              <a:spcBef>
                <a:spcPts val="1200"/>
              </a:spcBef>
              <a:spcAft>
                <a:spcPts val="0"/>
              </a:spcAft>
              <a:buClr>
                <a:schemeClr val="dk1"/>
              </a:buClr>
              <a:buSzPts val="2200"/>
              <a:buFont typeface="Times New Roman"/>
              <a:buChar char="●"/>
            </a:pPr>
            <a:r>
              <a:rPr lang="en-IN" sz="2200">
                <a:solidFill>
                  <a:schemeClr val="dk1"/>
                </a:solidFill>
                <a:latin typeface="Times New Roman"/>
                <a:ea typeface="Times New Roman"/>
                <a:cs typeface="Times New Roman"/>
                <a:sym typeface="Times New Roman"/>
              </a:rPr>
              <a:t>Spectral Clustering is more general compared to K-means.</a:t>
            </a:r>
            <a:endParaRPr sz="2200">
              <a:solidFill>
                <a:schemeClr val="dk1"/>
              </a:solidFill>
              <a:latin typeface="Times New Roman"/>
              <a:ea typeface="Times New Roman"/>
              <a:cs typeface="Times New Roman"/>
              <a:sym typeface="Times New Roman"/>
            </a:endParaRPr>
          </a:p>
          <a:p>
            <a:pPr indent="-368300" lvl="0" marL="457200" rtl="0" algn="l">
              <a:lnSpc>
                <a:spcPct val="115000"/>
              </a:lnSpc>
              <a:spcBef>
                <a:spcPts val="0"/>
              </a:spcBef>
              <a:spcAft>
                <a:spcPts val="0"/>
              </a:spcAft>
              <a:buClr>
                <a:schemeClr val="dk1"/>
              </a:buClr>
              <a:buSzPts val="2200"/>
              <a:buFont typeface="Times New Roman"/>
              <a:buChar char="●"/>
            </a:pPr>
            <a:r>
              <a:rPr lang="en-IN" sz="2200">
                <a:solidFill>
                  <a:schemeClr val="dk1"/>
                </a:solidFill>
                <a:latin typeface="Times New Roman"/>
                <a:ea typeface="Times New Roman"/>
                <a:cs typeface="Times New Roman"/>
                <a:sym typeface="Times New Roman"/>
              </a:rPr>
              <a:t>Easy to implement and gives good clustering results.</a:t>
            </a:r>
            <a:endParaRPr sz="2200">
              <a:solidFill>
                <a:schemeClr val="dk1"/>
              </a:solidFill>
              <a:latin typeface="Times New Roman"/>
              <a:ea typeface="Times New Roman"/>
              <a:cs typeface="Times New Roman"/>
              <a:sym typeface="Times New Roman"/>
            </a:endParaRPr>
          </a:p>
          <a:p>
            <a:pPr indent="-368300" lvl="0" marL="457200" rtl="0" algn="l">
              <a:lnSpc>
                <a:spcPct val="115000"/>
              </a:lnSpc>
              <a:spcBef>
                <a:spcPts val="0"/>
              </a:spcBef>
              <a:spcAft>
                <a:spcPts val="0"/>
              </a:spcAft>
              <a:buClr>
                <a:schemeClr val="dk1"/>
              </a:buClr>
              <a:buSzPts val="2200"/>
              <a:buFont typeface="Times New Roman"/>
              <a:buChar char="●"/>
            </a:pPr>
            <a:r>
              <a:rPr lang="en-IN" sz="2200">
                <a:solidFill>
                  <a:schemeClr val="dk1"/>
                </a:solidFill>
                <a:latin typeface="Times New Roman"/>
                <a:ea typeface="Times New Roman"/>
                <a:cs typeface="Times New Roman"/>
                <a:sym typeface="Times New Roman"/>
              </a:rPr>
              <a:t>Reasonably fast for sparse data sets of several thousand elements.</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1800"/>
              </a:spcBef>
              <a:spcAft>
                <a:spcPts val="0"/>
              </a:spcAft>
              <a:buNone/>
            </a:pPr>
            <a:r>
              <a:rPr b="1" lang="en-IN" sz="2200">
                <a:solidFill>
                  <a:schemeClr val="dk1"/>
                </a:solidFill>
                <a:latin typeface="Times New Roman"/>
                <a:ea typeface="Times New Roman"/>
                <a:cs typeface="Times New Roman"/>
                <a:sym typeface="Times New Roman"/>
              </a:rPr>
              <a:t>Disadvantages:</a:t>
            </a:r>
            <a:endParaRPr b="1" sz="2200">
              <a:solidFill>
                <a:schemeClr val="dk1"/>
              </a:solidFill>
              <a:latin typeface="Times New Roman"/>
              <a:ea typeface="Times New Roman"/>
              <a:cs typeface="Times New Roman"/>
              <a:sym typeface="Times New Roman"/>
            </a:endParaRPr>
          </a:p>
          <a:p>
            <a:pPr indent="-368300" lvl="0" marL="457200" rtl="0" algn="l">
              <a:lnSpc>
                <a:spcPct val="115000"/>
              </a:lnSpc>
              <a:spcBef>
                <a:spcPts val="1200"/>
              </a:spcBef>
              <a:spcAft>
                <a:spcPts val="0"/>
              </a:spcAft>
              <a:buClr>
                <a:schemeClr val="dk1"/>
              </a:buClr>
              <a:buSzPts val="2200"/>
              <a:buFont typeface="Times New Roman"/>
              <a:buChar char="●"/>
            </a:pPr>
            <a:r>
              <a:rPr lang="en-IN" sz="2200">
                <a:solidFill>
                  <a:schemeClr val="dk1"/>
                </a:solidFill>
                <a:latin typeface="Times New Roman"/>
                <a:ea typeface="Times New Roman"/>
                <a:cs typeface="Times New Roman"/>
                <a:sym typeface="Times New Roman"/>
              </a:rPr>
              <a:t>Use of K-Means clustering in the final step implies that the clusters are not always the same. They may vary depending on the choice of initial centroids.</a:t>
            </a:r>
            <a:endParaRPr sz="2200">
              <a:solidFill>
                <a:schemeClr val="dk1"/>
              </a:solidFill>
              <a:latin typeface="Times New Roman"/>
              <a:ea typeface="Times New Roman"/>
              <a:cs typeface="Times New Roman"/>
              <a:sym typeface="Times New Roman"/>
            </a:endParaRPr>
          </a:p>
          <a:p>
            <a:pPr indent="-368300" lvl="0" marL="457200" rtl="0" algn="l">
              <a:lnSpc>
                <a:spcPct val="115000"/>
              </a:lnSpc>
              <a:spcBef>
                <a:spcPts val="0"/>
              </a:spcBef>
              <a:spcAft>
                <a:spcPts val="0"/>
              </a:spcAft>
              <a:buClr>
                <a:schemeClr val="dk1"/>
              </a:buClr>
              <a:buSzPts val="2200"/>
              <a:buFont typeface="Times New Roman"/>
              <a:buChar char="●"/>
            </a:pPr>
            <a:r>
              <a:rPr lang="en-IN" sz="2200">
                <a:solidFill>
                  <a:schemeClr val="dk1"/>
                </a:solidFill>
                <a:latin typeface="Times New Roman"/>
                <a:ea typeface="Times New Roman"/>
                <a:cs typeface="Times New Roman"/>
                <a:sym typeface="Times New Roman"/>
              </a:rPr>
              <a:t>Computationally expensive for large datasets. For large, dense datasets, this may increase time complexity quite a bit.</a:t>
            </a:r>
            <a:endParaRPr sz="2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72"/>
          <p:cNvSpPr txBox="1"/>
          <p:nvPr>
            <p:ph type="title"/>
          </p:nvPr>
        </p:nvSpPr>
        <p:spPr>
          <a:xfrm>
            <a:off x="403200" y="234600"/>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Hierarchical Clustering</a:t>
            </a:r>
            <a:endParaRPr sz="4400">
              <a:latin typeface="Times New Roman"/>
              <a:ea typeface="Times New Roman"/>
              <a:cs typeface="Times New Roman"/>
              <a:sym typeface="Times New Roman"/>
            </a:endParaRPr>
          </a:p>
        </p:txBody>
      </p:sp>
      <p:sp>
        <p:nvSpPr>
          <p:cNvPr id="456" name="Google Shape;456;p72"/>
          <p:cNvSpPr txBox="1"/>
          <p:nvPr>
            <p:ph idx="1" type="body"/>
          </p:nvPr>
        </p:nvSpPr>
        <p:spPr>
          <a:xfrm>
            <a:off x="504000" y="1669800"/>
            <a:ext cx="8870100" cy="5633400"/>
          </a:xfrm>
          <a:prstGeom prst="rect">
            <a:avLst/>
          </a:prstGeom>
        </p:spPr>
        <p:txBody>
          <a:bodyPr anchorCtr="0" anchor="t" bIns="0" lIns="0" spcFirstLastPara="1" rIns="0" wrap="square" tIns="0">
            <a:noAutofit/>
          </a:bodyPr>
          <a:lstStyle/>
          <a:p>
            <a:pPr indent="-368300" lvl="0" marL="457200" rtl="0" algn="l">
              <a:lnSpc>
                <a:spcPct val="100000"/>
              </a:lnSpc>
              <a:spcBef>
                <a:spcPts val="1200"/>
              </a:spcBef>
              <a:spcAft>
                <a:spcPts val="0"/>
              </a:spcAft>
              <a:buClr>
                <a:schemeClr val="dk1"/>
              </a:buClr>
              <a:buSzPts val="2200"/>
              <a:buFont typeface="Times New Roman"/>
              <a:buChar char="●"/>
            </a:pPr>
            <a:r>
              <a:rPr lang="en-IN" sz="2200">
                <a:solidFill>
                  <a:schemeClr val="dk1"/>
                </a:solidFill>
                <a:latin typeface="Times New Roman"/>
                <a:ea typeface="Times New Roman"/>
                <a:cs typeface="Times New Roman"/>
                <a:sym typeface="Times New Roman"/>
              </a:rPr>
              <a:t>Let’s say we have the below points and</a:t>
            </a:r>
            <a:endParaRPr sz="2200">
              <a:solidFill>
                <a:schemeClr val="dk1"/>
              </a:solidFill>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rPr lang="en-IN" sz="2200">
                <a:solidFill>
                  <a:schemeClr val="dk1"/>
                </a:solidFill>
                <a:latin typeface="Times New Roman"/>
                <a:ea typeface="Times New Roman"/>
                <a:cs typeface="Times New Roman"/>
                <a:sym typeface="Times New Roman"/>
              </a:rPr>
              <a:t>we want to cluster them into groups:</a:t>
            </a:r>
            <a:endParaRPr sz="22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2200">
              <a:latin typeface="Times New Roman"/>
              <a:ea typeface="Times New Roman"/>
              <a:cs typeface="Times New Roman"/>
              <a:sym typeface="Times New Roman"/>
            </a:endParaRPr>
          </a:p>
          <a:p>
            <a:pPr indent="-368300" lvl="0" marL="457200" rtl="0" algn="l">
              <a:lnSpc>
                <a:spcPct val="115000"/>
              </a:lnSpc>
              <a:spcBef>
                <a:spcPts val="1200"/>
              </a:spcBef>
              <a:spcAft>
                <a:spcPts val="0"/>
              </a:spcAft>
              <a:buSzPts val="2200"/>
              <a:buFont typeface="Times New Roman"/>
              <a:buChar char="●"/>
            </a:pPr>
            <a:r>
              <a:rPr lang="en-IN" sz="2200">
                <a:latin typeface="Times New Roman"/>
                <a:ea typeface="Times New Roman"/>
                <a:cs typeface="Times New Roman"/>
                <a:sym typeface="Times New Roman"/>
              </a:rPr>
              <a:t>We can assign each of these points </a:t>
            </a:r>
            <a:endParaRPr sz="2200">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IN" sz="2200">
                <a:latin typeface="Times New Roman"/>
                <a:ea typeface="Times New Roman"/>
                <a:cs typeface="Times New Roman"/>
                <a:sym typeface="Times New Roman"/>
              </a:rPr>
              <a:t>to a separate cluster:</a:t>
            </a:r>
            <a:endParaRPr sz="22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2200">
              <a:latin typeface="Times New Roman"/>
              <a:ea typeface="Times New Roman"/>
              <a:cs typeface="Times New Roman"/>
              <a:sym typeface="Times New Roman"/>
            </a:endParaRPr>
          </a:p>
          <a:p>
            <a:pPr indent="-368300" lvl="0" marL="457200" rtl="0" algn="l">
              <a:lnSpc>
                <a:spcPct val="115000"/>
              </a:lnSpc>
              <a:spcBef>
                <a:spcPts val="1200"/>
              </a:spcBef>
              <a:spcAft>
                <a:spcPts val="0"/>
              </a:spcAft>
              <a:buSzPts val="2200"/>
              <a:buFont typeface="Times New Roman"/>
              <a:buChar char="●"/>
            </a:pPr>
            <a:r>
              <a:rPr lang="en-IN" sz="2200">
                <a:latin typeface="Times New Roman"/>
                <a:ea typeface="Times New Roman"/>
                <a:cs typeface="Times New Roman"/>
                <a:sym typeface="Times New Roman"/>
              </a:rPr>
              <a:t>Based on similarity, we can combine </a:t>
            </a:r>
            <a:endParaRPr sz="2200">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IN" sz="2200">
                <a:latin typeface="Times New Roman"/>
                <a:ea typeface="Times New Roman"/>
                <a:cs typeface="Times New Roman"/>
                <a:sym typeface="Times New Roman"/>
              </a:rPr>
              <a:t>the most similar clusters together</a:t>
            </a:r>
            <a:endParaRPr sz="2200">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2200">
              <a:latin typeface="Times New Roman"/>
              <a:ea typeface="Times New Roman"/>
              <a:cs typeface="Times New Roman"/>
              <a:sym typeface="Times New Roman"/>
            </a:endParaRPr>
          </a:p>
          <a:p>
            <a:pPr indent="-368300" lvl="0" marL="457200" rtl="0" algn="l">
              <a:lnSpc>
                <a:spcPct val="115000"/>
              </a:lnSpc>
              <a:spcBef>
                <a:spcPts val="1200"/>
              </a:spcBef>
              <a:spcAft>
                <a:spcPts val="0"/>
              </a:spcAft>
              <a:buSzPts val="2200"/>
              <a:buFont typeface="Times New Roman"/>
              <a:buChar char="●"/>
            </a:pPr>
            <a:r>
              <a:rPr lang="en-IN" sz="2200">
                <a:latin typeface="Times New Roman"/>
                <a:ea typeface="Times New Roman"/>
                <a:cs typeface="Times New Roman"/>
                <a:sym typeface="Times New Roman"/>
              </a:rPr>
              <a:t>Repeat this process until only a single cluster is left:</a:t>
            </a:r>
            <a:endParaRPr sz="2200">
              <a:latin typeface="Times New Roman"/>
              <a:ea typeface="Times New Roman"/>
              <a:cs typeface="Times New Roman"/>
              <a:sym typeface="Times New Roman"/>
            </a:endParaRPr>
          </a:p>
        </p:txBody>
      </p:sp>
      <p:pic>
        <p:nvPicPr>
          <p:cNvPr id="457" name="Google Shape;457;p72"/>
          <p:cNvPicPr preferRelativeResize="0"/>
          <p:nvPr/>
        </p:nvPicPr>
        <p:blipFill>
          <a:blip r:embed="rId3">
            <a:alphaModFix/>
          </a:blip>
          <a:stretch>
            <a:fillRect/>
          </a:stretch>
        </p:blipFill>
        <p:spPr>
          <a:xfrm>
            <a:off x="7037500" y="1496700"/>
            <a:ext cx="2219325" cy="1438275"/>
          </a:xfrm>
          <a:prstGeom prst="rect">
            <a:avLst/>
          </a:prstGeom>
          <a:noFill/>
          <a:ln>
            <a:noFill/>
          </a:ln>
          <a:effectLst>
            <a:outerShdw blurRad="200025" rotWithShape="0" algn="bl" dir="5400000" dist="19050">
              <a:srgbClr val="000000"/>
            </a:outerShdw>
          </a:effectLst>
        </p:spPr>
      </p:pic>
      <p:pic>
        <p:nvPicPr>
          <p:cNvPr id="458" name="Google Shape;458;p72"/>
          <p:cNvPicPr preferRelativeResize="0"/>
          <p:nvPr/>
        </p:nvPicPr>
        <p:blipFill>
          <a:blip r:embed="rId4">
            <a:alphaModFix/>
          </a:blip>
          <a:stretch>
            <a:fillRect/>
          </a:stretch>
        </p:blipFill>
        <p:spPr>
          <a:xfrm>
            <a:off x="7037500" y="3160813"/>
            <a:ext cx="2219325" cy="1426062"/>
          </a:xfrm>
          <a:prstGeom prst="rect">
            <a:avLst/>
          </a:prstGeom>
          <a:noFill/>
          <a:ln>
            <a:noFill/>
          </a:ln>
          <a:effectLst>
            <a:outerShdw blurRad="200025" rotWithShape="0" algn="bl" dir="5400000" dist="19050">
              <a:srgbClr val="000000"/>
            </a:outerShdw>
          </a:effectLst>
        </p:spPr>
      </p:pic>
      <p:pic>
        <p:nvPicPr>
          <p:cNvPr id="459" name="Google Shape;459;p72"/>
          <p:cNvPicPr preferRelativeResize="0"/>
          <p:nvPr/>
        </p:nvPicPr>
        <p:blipFill>
          <a:blip r:embed="rId5">
            <a:alphaModFix/>
          </a:blip>
          <a:stretch>
            <a:fillRect/>
          </a:stretch>
        </p:blipFill>
        <p:spPr>
          <a:xfrm>
            <a:off x="7037500" y="4812726"/>
            <a:ext cx="2219325" cy="1595598"/>
          </a:xfrm>
          <a:prstGeom prst="rect">
            <a:avLst/>
          </a:prstGeom>
          <a:noFill/>
          <a:ln>
            <a:noFill/>
          </a:ln>
          <a:effectLst>
            <a:outerShdw blurRad="200025" rotWithShape="0" algn="bl" dir="5400000" dist="19050">
              <a:srgbClr val="000000"/>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73"/>
          <p:cNvSpPr txBox="1"/>
          <p:nvPr>
            <p:ph type="title"/>
          </p:nvPr>
        </p:nvSpPr>
        <p:spPr>
          <a:xfrm>
            <a:off x="403200" y="234600"/>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Hierarchical Clustering</a:t>
            </a:r>
            <a:endParaRPr sz="4400">
              <a:latin typeface="Times New Roman"/>
              <a:ea typeface="Times New Roman"/>
              <a:cs typeface="Times New Roman"/>
              <a:sym typeface="Times New Roman"/>
            </a:endParaRPr>
          </a:p>
        </p:txBody>
      </p:sp>
      <p:sp>
        <p:nvSpPr>
          <p:cNvPr id="465" name="Google Shape;465;p73"/>
          <p:cNvSpPr txBox="1"/>
          <p:nvPr>
            <p:ph idx="1" type="body"/>
          </p:nvPr>
        </p:nvSpPr>
        <p:spPr>
          <a:xfrm>
            <a:off x="504000" y="1669800"/>
            <a:ext cx="8870100" cy="56334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b="1" lang="en-IN" sz="2200">
                <a:solidFill>
                  <a:srgbClr val="FF0000"/>
                </a:solidFill>
                <a:latin typeface="Times New Roman"/>
                <a:ea typeface="Times New Roman"/>
                <a:cs typeface="Times New Roman"/>
                <a:sym typeface="Times New Roman"/>
              </a:rPr>
              <a:t>Essentially building a hierarchy of clusters.</a:t>
            </a:r>
            <a:endParaRPr b="1" sz="2200">
              <a:solidFill>
                <a:srgbClr val="FF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IN" sz="2200">
                <a:solidFill>
                  <a:srgbClr val="FF0000"/>
                </a:solidFill>
                <a:latin typeface="Times New Roman"/>
                <a:ea typeface="Times New Roman"/>
                <a:cs typeface="Times New Roman"/>
                <a:sym typeface="Times New Roman"/>
              </a:rPr>
              <a:t>That’s why this algorithm is called hierarchical clustering.</a:t>
            </a:r>
            <a:endParaRPr b="1" sz="2200">
              <a:solidFill>
                <a:srgbClr val="FF0000"/>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b="1" sz="22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b="1" sz="2200">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b="1" sz="2200">
              <a:latin typeface="Times New Roman"/>
              <a:ea typeface="Times New Roman"/>
              <a:cs typeface="Times New Roman"/>
              <a:sym typeface="Times New Roman"/>
            </a:endParaRPr>
          </a:p>
        </p:txBody>
      </p:sp>
      <p:pic>
        <p:nvPicPr>
          <p:cNvPr id="466" name="Google Shape;466;p73"/>
          <p:cNvPicPr preferRelativeResize="0"/>
          <p:nvPr/>
        </p:nvPicPr>
        <p:blipFill>
          <a:blip r:embed="rId3">
            <a:alphaModFix/>
          </a:blip>
          <a:stretch>
            <a:fillRect/>
          </a:stretch>
        </p:blipFill>
        <p:spPr>
          <a:xfrm>
            <a:off x="1276550" y="3085400"/>
            <a:ext cx="7697025" cy="3663100"/>
          </a:xfrm>
          <a:prstGeom prst="rect">
            <a:avLst/>
          </a:prstGeom>
          <a:noFill/>
          <a:ln>
            <a:noFill/>
          </a:ln>
          <a:effectLst>
            <a:outerShdw blurRad="142875" rotWithShape="0" algn="bl" dir="5400000" dist="9525">
              <a:srgbClr val="000000"/>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74"/>
          <p:cNvSpPr txBox="1"/>
          <p:nvPr>
            <p:ph type="title"/>
          </p:nvPr>
        </p:nvSpPr>
        <p:spPr>
          <a:xfrm>
            <a:off x="504000" y="263800"/>
            <a:ext cx="89709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Types of Hierarchical Clustering</a:t>
            </a:r>
            <a:endParaRPr sz="4400">
              <a:latin typeface="Times New Roman"/>
              <a:ea typeface="Times New Roman"/>
              <a:cs typeface="Times New Roman"/>
              <a:sym typeface="Times New Roman"/>
            </a:endParaRPr>
          </a:p>
        </p:txBody>
      </p:sp>
      <p:sp>
        <p:nvSpPr>
          <p:cNvPr id="472" name="Google Shape;472;p74"/>
          <p:cNvSpPr txBox="1"/>
          <p:nvPr>
            <p:ph idx="1" type="body"/>
          </p:nvPr>
        </p:nvSpPr>
        <p:spPr>
          <a:xfrm>
            <a:off x="504000" y="1684375"/>
            <a:ext cx="8870100" cy="5083500"/>
          </a:xfrm>
          <a:prstGeom prst="rect">
            <a:avLst/>
          </a:prstGeom>
        </p:spPr>
        <p:txBody>
          <a:bodyPr anchorCtr="0" anchor="t" bIns="0" lIns="0" spcFirstLastPara="1" rIns="0" wrap="square" tIns="0">
            <a:noAutofit/>
          </a:bodyPr>
          <a:lstStyle/>
          <a:p>
            <a:pPr indent="-368300" lvl="0" marL="457200" rtl="0" algn="l">
              <a:spcBef>
                <a:spcPts val="0"/>
              </a:spcBef>
              <a:spcAft>
                <a:spcPts val="0"/>
              </a:spcAft>
              <a:buSzPts val="2200"/>
              <a:buFont typeface="Times New Roman"/>
              <a:buChar char="●"/>
            </a:pPr>
            <a:r>
              <a:rPr b="1" lang="en-IN" sz="2200">
                <a:latin typeface="Times New Roman"/>
                <a:ea typeface="Times New Roman"/>
                <a:cs typeface="Times New Roman"/>
                <a:sym typeface="Times New Roman"/>
              </a:rPr>
              <a:t>Agglomerative Hierarchical Clustering</a:t>
            </a:r>
            <a:endParaRPr b="1" sz="2200">
              <a:latin typeface="Times New Roman"/>
              <a:ea typeface="Times New Roman"/>
              <a:cs typeface="Times New Roman"/>
              <a:sym typeface="Times New Roman"/>
            </a:endParaRPr>
          </a:p>
          <a:p>
            <a:pPr indent="0" lvl="0" marL="0" rtl="0" algn="l">
              <a:spcBef>
                <a:spcPts val="0"/>
              </a:spcBef>
              <a:spcAft>
                <a:spcPts val="0"/>
              </a:spcAft>
              <a:buNone/>
            </a:pPr>
            <a:r>
              <a:t/>
            </a:r>
            <a:endParaRPr b="1" sz="2200">
              <a:latin typeface="Times New Roman"/>
              <a:ea typeface="Times New Roman"/>
              <a:cs typeface="Times New Roman"/>
              <a:sym typeface="Times New Roman"/>
            </a:endParaRPr>
          </a:p>
          <a:p>
            <a:pPr indent="0" lvl="0" marL="0" rtl="0" algn="l">
              <a:spcBef>
                <a:spcPts val="0"/>
              </a:spcBef>
              <a:spcAft>
                <a:spcPts val="0"/>
              </a:spcAft>
              <a:buNone/>
            </a:pPr>
            <a:r>
              <a:t/>
            </a:r>
            <a:endParaRPr b="1" sz="2200">
              <a:latin typeface="Times New Roman"/>
              <a:ea typeface="Times New Roman"/>
              <a:cs typeface="Times New Roman"/>
              <a:sym typeface="Times New Roman"/>
            </a:endParaRPr>
          </a:p>
          <a:p>
            <a:pPr indent="0" lvl="0" marL="0" rtl="0" algn="l">
              <a:spcBef>
                <a:spcPts val="0"/>
              </a:spcBef>
              <a:spcAft>
                <a:spcPts val="0"/>
              </a:spcAft>
              <a:buNone/>
            </a:pPr>
            <a:r>
              <a:t/>
            </a:r>
            <a:endParaRPr b="1" sz="2200">
              <a:latin typeface="Times New Roman"/>
              <a:ea typeface="Times New Roman"/>
              <a:cs typeface="Times New Roman"/>
              <a:sym typeface="Times New Roman"/>
            </a:endParaRPr>
          </a:p>
          <a:p>
            <a:pPr indent="0" lvl="0" marL="0" rtl="0" algn="l">
              <a:spcBef>
                <a:spcPts val="0"/>
              </a:spcBef>
              <a:spcAft>
                <a:spcPts val="0"/>
              </a:spcAft>
              <a:buNone/>
            </a:pPr>
            <a:r>
              <a:t/>
            </a:r>
            <a:endParaRPr b="1" sz="2200">
              <a:latin typeface="Times New Roman"/>
              <a:ea typeface="Times New Roman"/>
              <a:cs typeface="Times New Roman"/>
              <a:sym typeface="Times New Roman"/>
            </a:endParaRPr>
          </a:p>
          <a:p>
            <a:pPr indent="0" lvl="0" marL="0" rtl="0" algn="l">
              <a:spcBef>
                <a:spcPts val="0"/>
              </a:spcBef>
              <a:spcAft>
                <a:spcPts val="0"/>
              </a:spcAft>
              <a:buNone/>
            </a:pPr>
            <a:r>
              <a:t/>
            </a:r>
            <a:endParaRPr b="1" sz="2200">
              <a:latin typeface="Times New Roman"/>
              <a:ea typeface="Times New Roman"/>
              <a:cs typeface="Times New Roman"/>
              <a:sym typeface="Times New Roman"/>
            </a:endParaRPr>
          </a:p>
          <a:p>
            <a:pPr indent="0" lvl="0" marL="0" rtl="0" algn="l">
              <a:spcBef>
                <a:spcPts val="0"/>
              </a:spcBef>
              <a:spcAft>
                <a:spcPts val="0"/>
              </a:spcAft>
              <a:buNone/>
            </a:pPr>
            <a:r>
              <a:t/>
            </a:r>
            <a:endParaRPr b="1"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b="1" lang="en-IN" sz="2200">
                <a:latin typeface="Times New Roman"/>
                <a:ea typeface="Times New Roman"/>
                <a:cs typeface="Times New Roman"/>
                <a:sym typeface="Times New Roman"/>
              </a:rPr>
              <a:t>Divisive Hierarchical Clustering</a:t>
            </a:r>
            <a:endParaRPr b="1" sz="2200">
              <a:latin typeface="Times New Roman"/>
              <a:ea typeface="Times New Roman"/>
              <a:cs typeface="Times New Roman"/>
              <a:sym typeface="Times New Roman"/>
            </a:endParaRPr>
          </a:p>
        </p:txBody>
      </p:sp>
      <p:pic>
        <p:nvPicPr>
          <p:cNvPr id="473" name="Google Shape;473;p74"/>
          <p:cNvPicPr preferRelativeResize="0"/>
          <p:nvPr/>
        </p:nvPicPr>
        <p:blipFill>
          <a:blip r:embed="rId3">
            <a:alphaModFix/>
          </a:blip>
          <a:stretch>
            <a:fillRect/>
          </a:stretch>
        </p:blipFill>
        <p:spPr>
          <a:xfrm>
            <a:off x="1640600" y="2127588"/>
            <a:ext cx="2371725" cy="1524000"/>
          </a:xfrm>
          <a:prstGeom prst="rect">
            <a:avLst/>
          </a:prstGeom>
          <a:noFill/>
          <a:ln>
            <a:noFill/>
          </a:ln>
          <a:effectLst>
            <a:outerShdw blurRad="57150" rotWithShape="0" algn="bl" dir="5400000" dist="19050">
              <a:srgbClr val="000000"/>
            </a:outerShdw>
          </a:effectLst>
        </p:spPr>
      </p:pic>
      <p:pic>
        <p:nvPicPr>
          <p:cNvPr id="474" name="Google Shape;474;p74"/>
          <p:cNvPicPr preferRelativeResize="0"/>
          <p:nvPr/>
        </p:nvPicPr>
        <p:blipFill>
          <a:blip r:embed="rId4">
            <a:alphaModFix/>
          </a:blip>
          <a:stretch>
            <a:fillRect/>
          </a:stretch>
        </p:blipFill>
        <p:spPr>
          <a:xfrm>
            <a:off x="5451226" y="2127600"/>
            <a:ext cx="2588350" cy="1524000"/>
          </a:xfrm>
          <a:prstGeom prst="rect">
            <a:avLst/>
          </a:prstGeom>
          <a:noFill/>
          <a:ln>
            <a:noFill/>
          </a:ln>
          <a:effectLst>
            <a:outerShdw blurRad="57150" rotWithShape="0" algn="bl" dir="5400000" dist="19050">
              <a:srgbClr val="000000"/>
            </a:outerShdw>
          </a:effectLst>
        </p:spPr>
      </p:pic>
      <p:sp>
        <p:nvSpPr>
          <p:cNvPr id="475" name="Google Shape;475;p74"/>
          <p:cNvSpPr/>
          <p:nvPr/>
        </p:nvSpPr>
        <p:spPr>
          <a:xfrm>
            <a:off x="4259725" y="2691375"/>
            <a:ext cx="944100" cy="321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74"/>
          <p:cNvPicPr preferRelativeResize="0"/>
          <p:nvPr/>
        </p:nvPicPr>
        <p:blipFill>
          <a:blip r:embed="rId5">
            <a:alphaModFix/>
          </a:blip>
          <a:stretch>
            <a:fillRect/>
          </a:stretch>
        </p:blipFill>
        <p:spPr>
          <a:xfrm>
            <a:off x="1697835" y="4635797"/>
            <a:ext cx="2257250" cy="1622860"/>
          </a:xfrm>
          <a:prstGeom prst="rect">
            <a:avLst/>
          </a:prstGeom>
          <a:noFill/>
          <a:ln>
            <a:noFill/>
          </a:ln>
          <a:effectLst>
            <a:outerShdw blurRad="57150" rotWithShape="0" algn="bl" dir="5400000" dist="19050">
              <a:srgbClr val="000000"/>
            </a:outerShdw>
          </a:effectLst>
        </p:spPr>
      </p:pic>
      <p:pic>
        <p:nvPicPr>
          <p:cNvPr id="477" name="Google Shape;477;p74"/>
          <p:cNvPicPr preferRelativeResize="0"/>
          <p:nvPr/>
        </p:nvPicPr>
        <p:blipFill>
          <a:blip r:embed="rId6">
            <a:alphaModFix/>
          </a:blip>
          <a:stretch>
            <a:fillRect/>
          </a:stretch>
        </p:blipFill>
        <p:spPr>
          <a:xfrm>
            <a:off x="5656113" y="4635788"/>
            <a:ext cx="2371725" cy="1524000"/>
          </a:xfrm>
          <a:prstGeom prst="rect">
            <a:avLst/>
          </a:prstGeom>
          <a:noFill/>
          <a:ln>
            <a:noFill/>
          </a:ln>
          <a:effectLst>
            <a:outerShdw blurRad="57150" rotWithShape="0" algn="bl" dir="5400000" dist="19050">
              <a:srgbClr val="000000"/>
            </a:outerShdw>
          </a:effectLst>
        </p:spPr>
      </p:pic>
      <p:sp>
        <p:nvSpPr>
          <p:cNvPr id="478" name="Google Shape;478;p74"/>
          <p:cNvSpPr/>
          <p:nvPr/>
        </p:nvSpPr>
        <p:spPr>
          <a:xfrm>
            <a:off x="4333550" y="5286725"/>
            <a:ext cx="944100" cy="321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5"/>
          <p:cNvSpPr txBox="1"/>
          <p:nvPr>
            <p:ph type="title"/>
          </p:nvPr>
        </p:nvSpPr>
        <p:spPr>
          <a:xfrm>
            <a:off x="504463" y="278400"/>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Steps to perform Agglomerative Hierarchical Clustering</a:t>
            </a:r>
            <a:endParaRPr sz="4400">
              <a:latin typeface="Times New Roman"/>
              <a:ea typeface="Times New Roman"/>
              <a:cs typeface="Times New Roman"/>
              <a:sym typeface="Times New Roman"/>
            </a:endParaRPr>
          </a:p>
        </p:txBody>
      </p:sp>
      <p:sp>
        <p:nvSpPr>
          <p:cNvPr id="484" name="Google Shape;484;p75"/>
          <p:cNvSpPr txBox="1"/>
          <p:nvPr>
            <p:ph idx="1" type="body"/>
          </p:nvPr>
        </p:nvSpPr>
        <p:spPr>
          <a:xfrm>
            <a:off x="504000" y="1728175"/>
            <a:ext cx="8870100" cy="50397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b="1" lang="en-IN" sz="2200">
                <a:solidFill>
                  <a:schemeClr val="dk1"/>
                </a:solidFill>
                <a:latin typeface="Times New Roman"/>
                <a:ea typeface="Times New Roman"/>
                <a:cs typeface="Times New Roman"/>
                <a:sym typeface="Times New Roman"/>
              </a:rPr>
              <a:t>Step 1:</a:t>
            </a:r>
            <a:r>
              <a:rPr lang="en-IN" sz="2200">
                <a:solidFill>
                  <a:schemeClr val="dk1"/>
                </a:solidFill>
                <a:latin typeface="Times New Roman"/>
                <a:ea typeface="Times New Roman"/>
                <a:cs typeface="Times New Roman"/>
                <a:sym typeface="Times New Roman"/>
              </a:rPr>
              <a:t> First, we assign all the points to an individual cluster:</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b="1" lang="en-IN" sz="2200">
                <a:solidFill>
                  <a:schemeClr val="dk1"/>
                </a:solidFill>
                <a:latin typeface="Times New Roman"/>
                <a:ea typeface="Times New Roman"/>
                <a:cs typeface="Times New Roman"/>
                <a:sym typeface="Times New Roman"/>
              </a:rPr>
              <a:t>Step 2:</a:t>
            </a:r>
            <a:r>
              <a:rPr lang="en-IN" sz="2200">
                <a:solidFill>
                  <a:schemeClr val="dk1"/>
                </a:solidFill>
                <a:latin typeface="Times New Roman"/>
                <a:ea typeface="Times New Roman"/>
                <a:cs typeface="Times New Roman"/>
                <a:sym typeface="Times New Roman"/>
              </a:rPr>
              <a:t> Next, we will look at the smallest distance in the proximity matrix and merge the points with the smallest distance. We then update the proximity matrix:</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pic>
        <p:nvPicPr>
          <p:cNvPr id="485" name="Google Shape;485;p75"/>
          <p:cNvPicPr preferRelativeResize="0"/>
          <p:nvPr/>
        </p:nvPicPr>
        <p:blipFill>
          <a:blip r:embed="rId3">
            <a:alphaModFix/>
          </a:blip>
          <a:stretch>
            <a:fillRect/>
          </a:stretch>
        </p:blipFill>
        <p:spPr>
          <a:xfrm>
            <a:off x="1385207" y="2420738"/>
            <a:ext cx="4634725" cy="674675"/>
          </a:xfrm>
          <a:prstGeom prst="rect">
            <a:avLst/>
          </a:prstGeom>
          <a:noFill/>
          <a:ln>
            <a:noFill/>
          </a:ln>
          <a:effectLst>
            <a:outerShdw blurRad="185738" rotWithShape="0" algn="bl" dir="5400000" dist="19050">
              <a:srgbClr val="000000"/>
            </a:outerShdw>
          </a:effectLst>
        </p:spPr>
      </p:pic>
      <p:pic>
        <p:nvPicPr>
          <p:cNvPr id="486" name="Google Shape;486;p75"/>
          <p:cNvPicPr preferRelativeResize="0"/>
          <p:nvPr/>
        </p:nvPicPr>
        <p:blipFill>
          <a:blip r:embed="rId4">
            <a:alphaModFix/>
          </a:blip>
          <a:stretch>
            <a:fillRect/>
          </a:stretch>
        </p:blipFill>
        <p:spPr>
          <a:xfrm>
            <a:off x="3663675" y="4869625"/>
            <a:ext cx="2356250" cy="2389584"/>
          </a:xfrm>
          <a:prstGeom prst="rect">
            <a:avLst/>
          </a:prstGeom>
          <a:noFill/>
          <a:ln>
            <a:noFill/>
          </a:ln>
          <a:effectLst>
            <a:outerShdw blurRad="185738" rotWithShape="0" algn="bl" dir="5400000" dist="19050">
              <a:srgbClr val="000000"/>
            </a:outerShdw>
          </a:effectLst>
        </p:spPr>
      </p:pic>
      <p:pic>
        <p:nvPicPr>
          <p:cNvPr id="487" name="Google Shape;487;p75"/>
          <p:cNvPicPr preferRelativeResize="0"/>
          <p:nvPr/>
        </p:nvPicPr>
        <p:blipFill>
          <a:blip r:embed="rId5">
            <a:alphaModFix/>
          </a:blip>
          <a:stretch>
            <a:fillRect/>
          </a:stretch>
        </p:blipFill>
        <p:spPr>
          <a:xfrm>
            <a:off x="7660125" y="1888700"/>
            <a:ext cx="2011875" cy="2086950"/>
          </a:xfrm>
          <a:prstGeom prst="rect">
            <a:avLst/>
          </a:prstGeom>
          <a:noFill/>
          <a:ln>
            <a:noFill/>
          </a:ln>
          <a:effectLst>
            <a:outerShdw blurRad="185738" rotWithShape="0" algn="bl" dir="5400000" dist="19050">
              <a:srgbClr val="000000"/>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76"/>
          <p:cNvSpPr txBox="1"/>
          <p:nvPr>
            <p:ph type="title"/>
          </p:nvPr>
        </p:nvSpPr>
        <p:spPr>
          <a:xfrm>
            <a:off x="504463" y="278400"/>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Steps to perform Agglomerative Hierarchical Clustering</a:t>
            </a:r>
            <a:endParaRPr sz="4400">
              <a:latin typeface="Times New Roman"/>
              <a:ea typeface="Times New Roman"/>
              <a:cs typeface="Times New Roman"/>
              <a:sym typeface="Times New Roman"/>
            </a:endParaRPr>
          </a:p>
        </p:txBody>
      </p:sp>
      <p:sp>
        <p:nvSpPr>
          <p:cNvPr id="493" name="Google Shape;493;p76"/>
          <p:cNvSpPr txBox="1"/>
          <p:nvPr>
            <p:ph idx="1" type="body"/>
          </p:nvPr>
        </p:nvSpPr>
        <p:spPr>
          <a:xfrm>
            <a:off x="504000" y="1728175"/>
            <a:ext cx="8870100" cy="50397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n-IN" sz="2200">
                <a:solidFill>
                  <a:schemeClr val="dk1"/>
                </a:solidFill>
                <a:latin typeface="Times New Roman"/>
                <a:ea typeface="Times New Roman"/>
                <a:cs typeface="Times New Roman"/>
                <a:sym typeface="Times New Roman"/>
              </a:rPr>
              <a:t>Here, the smallest distance is 3 and hence we will merge point 1 and 2:</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IN" sz="2200">
                <a:solidFill>
                  <a:schemeClr val="dk1"/>
                </a:solidFill>
                <a:latin typeface="Times New Roman"/>
                <a:ea typeface="Times New Roman"/>
                <a:cs typeface="Times New Roman"/>
                <a:sym typeface="Times New Roman"/>
              </a:rPr>
              <a:t>Here, we have taken the maximum of the two marks (7, 10) to replace the marks for this cluster. Instead of the maximum, we can also take the minimum value or the average values as well. </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pic>
        <p:nvPicPr>
          <p:cNvPr id="494" name="Google Shape;494;p76"/>
          <p:cNvPicPr preferRelativeResize="0"/>
          <p:nvPr/>
        </p:nvPicPr>
        <p:blipFill>
          <a:blip r:embed="rId3">
            <a:alphaModFix/>
          </a:blip>
          <a:stretch>
            <a:fillRect/>
          </a:stretch>
        </p:blipFill>
        <p:spPr>
          <a:xfrm>
            <a:off x="3424563" y="2192125"/>
            <a:ext cx="3028950" cy="1190625"/>
          </a:xfrm>
          <a:prstGeom prst="rect">
            <a:avLst/>
          </a:prstGeom>
          <a:noFill/>
          <a:ln>
            <a:noFill/>
          </a:ln>
        </p:spPr>
      </p:pic>
      <p:pic>
        <p:nvPicPr>
          <p:cNvPr id="495" name="Google Shape;495;p76"/>
          <p:cNvPicPr preferRelativeResize="0"/>
          <p:nvPr/>
        </p:nvPicPr>
        <p:blipFill>
          <a:blip r:embed="rId4">
            <a:alphaModFix/>
          </a:blip>
          <a:stretch>
            <a:fillRect/>
          </a:stretch>
        </p:blipFill>
        <p:spPr>
          <a:xfrm>
            <a:off x="3905588" y="3490075"/>
            <a:ext cx="2066925" cy="2009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77"/>
          <p:cNvSpPr txBox="1"/>
          <p:nvPr>
            <p:ph type="title"/>
          </p:nvPr>
        </p:nvSpPr>
        <p:spPr>
          <a:xfrm>
            <a:off x="504463" y="278400"/>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Steps to perform Agglomerative Hierarchical Clustering</a:t>
            </a:r>
            <a:endParaRPr sz="4400">
              <a:latin typeface="Times New Roman"/>
              <a:ea typeface="Times New Roman"/>
              <a:cs typeface="Times New Roman"/>
              <a:sym typeface="Times New Roman"/>
            </a:endParaRPr>
          </a:p>
        </p:txBody>
      </p:sp>
      <p:sp>
        <p:nvSpPr>
          <p:cNvPr id="501" name="Google Shape;501;p77"/>
          <p:cNvSpPr txBox="1"/>
          <p:nvPr>
            <p:ph idx="1" type="body"/>
          </p:nvPr>
        </p:nvSpPr>
        <p:spPr>
          <a:xfrm>
            <a:off x="504000" y="1728175"/>
            <a:ext cx="8870100" cy="50397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IN" sz="2200">
                <a:solidFill>
                  <a:schemeClr val="dk1"/>
                </a:solidFill>
                <a:latin typeface="Times New Roman"/>
                <a:ea typeface="Times New Roman"/>
                <a:cs typeface="Times New Roman"/>
                <a:sym typeface="Times New Roman"/>
              </a:rPr>
              <a:t>Now, we will again calculate </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IN" sz="2200">
                <a:solidFill>
                  <a:schemeClr val="dk1"/>
                </a:solidFill>
                <a:latin typeface="Times New Roman"/>
                <a:ea typeface="Times New Roman"/>
                <a:cs typeface="Times New Roman"/>
                <a:sym typeface="Times New Roman"/>
              </a:rPr>
              <a:t>the proximity matrix for these clusters:</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b="1" lang="en-IN" sz="2200">
                <a:solidFill>
                  <a:schemeClr val="dk1"/>
                </a:solidFill>
                <a:latin typeface="Times New Roman"/>
                <a:ea typeface="Times New Roman"/>
                <a:cs typeface="Times New Roman"/>
                <a:sym typeface="Times New Roman"/>
              </a:rPr>
              <a:t>Step 3:</a:t>
            </a:r>
            <a:r>
              <a:rPr lang="en-IN" sz="2200">
                <a:solidFill>
                  <a:schemeClr val="dk1"/>
                </a:solidFill>
                <a:latin typeface="Times New Roman"/>
                <a:ea typeface="Times New Roman"/>
                <a:cs typeface="Times New Roman"/>
                <a:sym typeface="Times New Roman"/>
              </a:rPr>
              <a:t> We will repeat step 2 until only a single cluster is left.</a:t>
            </a:r>
            <a:endParaRPr sz="2200">
              <a:solidFill>
                <a:schemeClr val="dk1"/>
              </a:solidFill>
              <a:latin typeface="Times New Roman"/>
              <a:ea typeface="Times New Roman"/>
              <a:cs typeface="Times New Roman"/>
              <a:sym typeface="Times New Roman"/>
            </a:endParaRPr>
          </a:p>
        </p:txBody>
      </p:sp>
      <p:pic>
        <p:nvPicPr>
          <p:cNvPr id="502" name="Google Shape;502;p77"/>
          <p:cNvPicPr preferRelativeResize="0"/>
          <p:nvPr/>
        </p:nvPicPr>
        <p:blipFill>
          <a:blip r:embed="rId3">
            <a:alphaModFix/>
          </a:blip>
          <a:stretch>
            <a:fillRect/>
          </a:stretch>
        </p:blipFill>
        <p:spPr>
          <a:xfrm>
            <a:off x="6023925" y="1801150"/>
            <a:ext cx="3483600" cy="1844775"/>
          </a:xfrm>
          <a:prstGeom prst="rect">
            <a:avLst/>
          </a:prstGeom>
          <a:noFill/>
          <a:ln>
            <a:noFill/>
          </a:ln>
          <a:effectLst>
            <a:outerShdw blurRad="200025" rotWithShape="0" algn="bl" dir="5400000" dist="19050">
              <a:srgbClr val="000000"/>
            </a:outerShdw>
          </a:effectLst>
        </p:spPr>
      </p:pic>
      <p:pic>
        <p:nvPicPr>
          <p:cNvPr id="503" name="Google Shape;503;p77"/>
          <p:cNvPicPr preferRelativeResize="0"/>
          <p:nvPr/>
        </p:nvPicPr>
        <p:blipFill>
          <a:blip r:embed="rId4">
            <a:alphaModFix/>
          </a:blip>
          <a:stretch>
            <a:fillRect/>
          </a:stretch>
        </p:blipFill>
        <p:spPr>
          <a:xfrm>
            <a:off x="1117563" y="4241275"/>
            <a:ext cx="3759200" cy="3055675"/>
          </a:xfrm>
          <a:prstGeom prst="rect">
            <a:avLst/>
          </a:prstGeom>
          <a:noFill/>
          <a:ln>
            <a:noFill/>
          </a:ln>
          <a:effectLst>
            <a:outerShdw blurRad="200025" rotWithShape="0" algn="bl" dir="5400000" dist="19050">
              <a:srgbClr val="000000"/>
            </a:outerShdw>
          </a:effectLst>
        </p:spPr>
      </p:pic>
      <p:sp>
        <p:nvSpPr>
          <p:cNvPr id="504" name="Google Shape;504;p77"/>
          <p:cNvSpPr txBox="1"/>
          <p:nvPr/>
        </p:nvSpPr>
        <p:spPr>
          <a:xfrm>
            <a:off x="5354275" y="4807500"/>
            <a:ext cx="3698700" cy="2043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IN" sz="1800">
                <a:solidFill>
                  <a:schemeClr val="dk1"/>
                </a:solidFill>
                <a:latin typeface="Times New Roman"/>
                <a:ea typeface="Times New Roman"/>
                <a:cs typeface="Times New Roman"/>
                <a:sym typeface="Times New Roman"/>
              </a:rPr>
              <a:t>We started with 5 clusters and finally have a single cluster. </a:t>
            </a:r>
            <a:r>
              <a:rPr b="1" lang="en-IN" sz="1800">
                <a:solidFill>
                  <a:schemeClr val="dk1"/>
                </a:solidFill>
                <a:latin typeface="Times New Roman"/>
                <a:ea typeface="Times New Roman"/>
                <a:cs typeface="Times New Roman"/>
                <a:sym typeface="Times New Roman"/>
              </a:rPr>
              <a:t>This is how the algorithm for clustering works</a:t>
            </a:r>
            <a:r>
              <a:rPr lang="en-IN" sz="1800">
                <a:solidFill>
                  <a:schemeClr val="dk1"/>
                </a:solidFill>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78"/>
          <p:cNvSpPr txBox="1"/>
          <p:nvPr>
            <p:ph type="title"/>
          </p:nvPr>
        </p:nvSpPr>
        <p:spPr>
          <a:xfrm>
            <a:off x="504463" y="278400"/>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Choosing the number of Clusters</a:t>
            </a:r>
            <a:endParaRPr sz="4400">
              <a:latin typeface="Times New Roman"/>
              <a:ea typeface="Times New Roman"/>
              <a:cs typeface="Times New Roman"/>
              <a:sym typeface="Times New Roman"/>
            </a:endParaRPr>
          </a:p>
        </p:txBody>
      </p:sp>
      <p:sp>
        <p:nvSpPr>
          <p:cNvPr id="510" name="Google Shape;510;p78"/>
          <p:cNvSpPr txBox="1"/>
          <p:nvPr>
            <p:ph idx="1" type="body"/>
          </p:nvPr>
        </p:nvSpPr>
        <p:spPr>
          <a:xfrm>
            <a:off x="504000" y="1728175"/>
            <a:ext cx="8870100" cy="50397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n-IN" sz="2200">
                <a:solidFill>
                  <a:schemeClr val="dk1"/>
                </a:solidFill>
                <a:latin typeface="Times New Roman"/>
                <a:ea typeface="Times New Roman"/>
                <a:cs typeface="Times New Roman"/>
                <a:sym typeface="Times New Roman"/>
              </a:rPr>
              <a:t>To get the number of clusters for hierarchical clustering, we make use of an awesome concept called a </a:t>
            </a:r>
            <a:r>
              <a:rPr b="1" lang="en-IN" sz="2200">
                <a:solidFill>
                  <a:schemeClr val="dk1"/>
                </a:solidFill>
                <a:latin typeface="Times New Roman"/>
                <a:ea typeface="Times New Roman"/>
                <a:cs typeface="Times New Roman"/>
                <a:sym typeface="Times New Roman"/>
              </a:rPr>
              <a:t>Dendrogram</a:t>
            </a:r>
            <a:r>
              <a:rPr lang="en-IN" sz="2200">
                <a:solidFill>
                  <a:schemeClr val="dk1"/>
                </a:solidFill>
                <a:latin typeface="Times New Roman"/>
                <a:ea typeface="Times New Roman"/>
                <a:cs typeface="Times New Roman"/>
                <a:sym typeface="Times New Roman"/>
              </a:rPr>
              <a:t>.</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IN" sz="2200">
                <a:solidFill>
                  <a:srgbClr val="FF0000"/>
                </a:solidFill>
                <a:latin typeface="Times New Roman"/>
                <a:ea typeface="Times New Roman"/>
                <a:cs typeface="Times New Roman"/>
                <a:sym typeface="Times New Roman"/>
              </a:rPr>
              <a:t>A dendrogram is a tree-like diagram that records the sequences of merges or splits.</a:t>
            </a:r>
            <a:endParaRPr sz="2200">
              <a:solidFill>
                <a:srgbClr val="FF0000"/>
              </a:solidFill>
              <a:latin typeface="Times New Roman"/>
              <a:ea typeface="Times New Roman"/>
              <a:cs typeface="Times New Roman"/>
              <a:sym typeface="Times New Roman"/>
            </a:endParaRPr>
          </a:p>
        </p:txBody>
      </p:sp>
      <p:pic>
        <p:nvPicPr>
          <p:cNvPr id="511" name="Google Shape;511;p78"/>
          <p:cNvPicPr preferRelativeResize="0"/>
          <p:nvPr/>
        </p:nvPicPr>
        <p:blipFill>
          <a:blip r:embed="rId3">
            <a:alphaModFix/>
          </a:blip>
          <a:stretch>
            <a:fillRect/>
          </a:stretch>
        </p:blipFill>
        <p:spPr>
          <a:xfrm>
            <a:off x="1308563" y="3639975"/>
            <a:ext cx="7697025" cy="3663100"/>
          </a:xfrm>
          <a:prstGeom prst="rect">
            <a:avLst/>
          </a:prstGeom>
          <a:noFill/>
          <a:ln>
            <a:noFill/>
          </a:ln>
          <a:effectLst>
            <a:outerShdw blurRad="200025" rotWithShape="0" algn="bl" dir="5400000" dist="19050">
              <a:srgbClr val="000000"/>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43"/>
          <p:cNvSpPr txBox="1"/>
          <p:nvPr/>
        </p:nvSpPr>
        <p:spPr>
          <a:xfrm>
            <a:off x="504000" y="251640"/>
            <a:ext cx="7704000" cy="12380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lang="en-IN" sz="4400" strike="noStrike">
                <a:solidFill>
                  <a:srgbClr val="000000"/>
                </a:solidFill>
                <a:latin typeface="Times New Roman"/>
                <a:ea typeface="Times New Roman"/>
                <a:cs typeface="Times New Roman"/>
                <a:sym typeface="Times New Roman"/>
              </a:rPr>
              <a:t>SVD (Singular Value Decomposition)</a:t>
            </a:r>
            <a:endParaRPr b="0" sz="4400" strike="noStrike">
              <a:solidFill>
                <a:srgbClr val="000000"/>
              </a:solidFill>
              <a:latin typeface="Times New Roman"/>
              <a:ea typeface="Times New Roman"/>
              <a:cs typeface="Times New Roman"/>
              <a:sym typeface="Times New Roman"/>
            </a:endParaRPr>
          </a:p>
        </p:txBody>
      </p:sp>
      <p:sp>
        <p:nvSpPr>
          <p:cNvPr id="216" name="Google Shape;216;p43"/>
          <p:cNvSpPr txBox="1"/>
          <p:nvPr/>
        </p:nvSpPr>
        <p:spPr>
          <a:xfrm>
            <a:off x="1008000" y="4500250"/>
            <a:ext cx="8424000" cy="4029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IN" sz="2200" strike="noStrike">
                <a:latin typeface="Arial"/>
                <a:ea typeface="Arial"/>
                <a:cs typeface="Arial"/>
                <a:sym typeface="Arial"/>
              </a:rPr>
              <a:t>The columns of </a:t>
            </a:r>
            <a:r>
              <a:rPr b="1" i="1" lang="en-IN" sz="2200" strike="noStrike">
                <a:latin typeface="Arial"/>
                <a:ea typeface="Arial"/>
                <a:cs typeface="Arial"/>
                <a:sym typeface="Arial"/>
              </a:rPr>
              <a:t>U</a:t>
            </a:r>
            <a:r>
              <a:rPr b="1" lang="en-IN" sz="2200" strike="noStrike">
                <a:latin typeface="Arial"/>
                <a:ea typeface="Arial"/>
                <a:cs typeface="Arial"/>
                <a:sym typeface="Arial"/>
              </a:rPr>
              <a:t> are orthogonal eigenvectors of </a:t>
            </a:r>
            <a:r>
              <a:rPr b="1" i="1" lang="en-IN" sz="2200" strike="noStrike">
                <a:latin typeface="Arial"/>
                <a:ea typeface="Arial"/>
                <a:cs typeface="Arial"/>
                <a:sym typeface="Arial"/>
              </a:rPr>
              <a:t>AA</a:t>
            </a:r>
            <a:r>
              <a:rPr b="1" baseline="30000" i="1" lang="en-IN" sz="2200" strike="noStrike">
                <a:latin typeface="Arial"/>
                <a:ea typeface="Arial"/>
                <a:cs typeface="Arial"/>
                <a:sym typeface="Arial"/>
              </a:rPr>
              <a:t>T</a:t>
            </a:r>
            <a:r>
              <a:rPr b="1" lang="en-IN" sz="2200" strike="noStrike">
                <a:latin typeface="Arial"/>
                <a:ea typeface="Arial"/>
                <a:cs typeface="Arial"/>
                <a:sym typeface="Arial"/>
              </a:rPr>
              <a:t>.</a:t>
            </a:r>
            <a:endParaRPr b="0" sz="2200" strike="noStrike">
              <a:latin typeface="Arial"/>
              <a:ea typeface="Arial"/>
              <a:cs typeface="Arial"/>
              <a:sym typeface="Arial"/>
            </a:endParaRPr>
          </a:p>
        </p:txBody>
      </p:sp>
      <p:sp>
        <p:nvSpPr>
          <p:cNvPr id="217" name="Google Shape;217;p43"/>
          <p:cNvSpPr txBox="1"/>
          <p:nvPr/>
        </p:nvSpPr>
        <p:spPr>
          <a:xfrm>
            <a:off x="1008000" y="5063802"/>
            <a:ext cx="7632000" cy="4881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IN" sz="2200" strike="noStrike">
                <a:latin typeface="Arial"/>
                <a:ea typeface="Arial"/>
                <a:cs typeface="Arial"/>
                <a:sym typeface="Arial"/>
              </a:rPr>
              <a:t>The columns of </a:t>
            </a:r>
            <a:r>
              <a:rPr b="1" i="1" lang="en-IN" sz="2200" strike="noStrike">
                <a:latin typeface="Arial"/>
                <a:ea typeface="Arial"/>
                <a:cs typeface="Arial"/>
                <a:sym typeface="Arial"/>
              </a:rPr>
              <a:t>V</a:t>
            </a:r>
            <a:r>
              <a:rPr b="1" lang="en-IN" sz="2200" strike="noStrike">
                <a:latin typeface="Arial"/>
                <a:ea typeface="Arial"/>
                <a:cs typeface="Arial"/>
                <a:sym typeface="Arial"/>
              </a:rPr>
              <a:t> are orthogonal eigenvectors of </a:t>
            </a:r>
            <a:r>
              <a:rPr b="1" i="1" lang="en-IN" sz="2200" strike="noStrike">
                <a:latin typeface="Arial"/>
                <a:ea typeface="Arial"/>
                <a:cs typeface="Arial"/>
                <a:sym typeface="Arial"/>
              </a:rPr>
              <a:t>A</a:t>
            </a:r>
            <a:r>
              <a:rPr b="1" baseline="30000" i="1" lang="en-IN" sz="2200" strike="noStrike">
                <a:latin typeface="Arial"/>
                <a:ea typeface="Arial"/>
                <a:cs typeface="Arial"/>
                <a:sym typeface="Arial"/>
              </a:rPr>
              <a:t>T</a:t>
            </a:r>
            <a:r>
              <a:rPr b="1" i="1" lang="en-IN" sz="2200" strike="noStrike">
                <a:latin typeface="Arial"/>
                <a:ea typeface="Arial"/>
                <a:cs typeface="Arial"/>
                <a:sym typeface="Arial"/>
              </a:rPr>
              <a:t>A</a:t>
            </a:r>
            <a:r>
              <a:rPr b="1" lang="en-IN" sz="2200" strike="noStrike">
                <a:latin typeface="Arial"/>
                <a:ea typeface="Arial"/>
                <a:cs typeface="Arial"/>
                <a:sym typeface="Arial"/>
              </a:rPr>
              <a:t>.</a:t>
            </a:r>
            <a:endParaRPr b="0" sz="2200" strike="noStrike">
              <a:latin typeface="Arial"/>
              <a:ea typeface="Arial"/>
              <a:cs typeface="Arial"/>
              <a:sym typeface="Arial"/>
            </a:endParaRPr>
          </a:p>
        </p:txBody>
      </p:sp>
      <p:pic>
        <p:nvPicPr>
          <p:cNvPr id="218" name="Google Shape;218;p43"/>
          <p:cNvPicPr preferRelativeResize="0"/>
          <p:nvPr/>
        </p:nvPicPr>
        <p:blipFill>
          <a:blip r:embed="rId3">
            <a:alphaModFix/>
          </a:blip>
          <a:stretch>
            <a:fillRect/>
          </a:stretch>
        </p:blipFill>
        <p:spPr>
          <a:xfrm>
            <a:off x="3050588" y="2990263"/>
            <a:ext cx="3362325" cy="1171575"/>
          </a:xfrm>
          <a:prstGeom prst="rect">
            <a:avLst/>
          </a:prstGeom>
          <a:noFill/>
          <a:ln>
            <a:noFill/>
          </a:ln>
        </p:spPr>
      </p:pic>
      <p:sp>
        <p:nvSpPr>
          <p:cNvPr id="219" name="Google Shape;219;p43"/>
          <p:cNvSpPr txBox="1"/>
          <p:nvPr/>
        </p:nvSpPr>
        <p:spPr>
          <a:xfrm>
            <a:off x="546175" y="1882375"/>
            <a:ext cx="8988300" cy="52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2200"/>
              <a:t>For an m n matrix A of rank r there exists a factorization (Singular Value Decomposition = SVD) as follows :</a:t>
            </a:r>
            <a:endParaRPr b="1" sz="2200"/>
          </a:p>
        </p:txBody>
      </p:sp>
      <p:pic>
        <p:nvPicPr>
          <p:cNvPr id="220" name="Google Shape;220;p43"/>
          <p:cNvPicPr preferRelativeResize="0"/>
          <p:nvPr/>
        </p:nvPicPr>
        <p:blipFill>
          <a:blip r:embed="rId4">
            <a:alphaModFix/>
          </a:blip>
          <a:stretch>
            <a:fillRect/>
          </a:stretch>
        </p:blipFill>
        <p:spPr>
          <a:xfrm>
            <a:off x="1188313" y="5662454"/>
            <a:ext cx="7704000" cy="148557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79"/>
          <p:cNvSpPr txBox="1"/>
          <p:nvPr>
            <p:ph type="title"/>
          </p:nvPr>
        </p:nvSpPr>
        <p:spPr>
          <a:xfrm>
            <a:off x="504463" y="278400"/>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Choosing the number of Clusters</a:t>
            </a:r>
            <a:endParaRPr sz="4400">
              <a:latin typeface="Times New Roman"/>
              <a:ea typeface="Times New Roman"/>
              <a:cs typeface="Times New Roman"/>
              <a:sym typeface="Times New Roman"/>
            </a:endParaRPr>
          </a:p>
        </p:txBody>
      </p:sp>
      <p:sp>
        <p:nvSpPr>
          <p:cNvPr id="517" name="Google Shape;517;p79"/>
          <p:cNvSpPr txBox="1"/>
          <p:nvPr>
            <p:ph idx="1" type="body"/>
          </p:nvPr>
        </p:nvSpPr>
        <p:spPr>
          <a:xfrm>
            <a:off x="504000" y="1728175"/>
            <a:ext cx="8870100" cy="5039700"/>
          </a:xfrm>
          <a:prstGeom prst="rect">
            <a:avLst/>
          </a:prstGeom>
        </p:spPr>
        <p:txBody>
          <a:bodyPr anchorCtr="0" anchor="t" bIns="0" lIns="0" spcFirstLastPara="1" rIns="0" wrap="square" tIns="0">
            <a:noAutofit/>
          </a:bodyPr>
          <a:lstStyle/>
          <a:p>
            <a:pPr indent="-368300" lvl="0" marL="457200" rtl="0" algn="l">
              <a:lnSpc>
                <a:spcPct val="115000"/>
              </a:lnSpc>
              <a:spcBef>
                <a:spcPts val="1200"/>
              </a:spcBef>
              <a:spcAft>
                <a:spcPts val="0"/>
              </a:spcAft>
              <a:buClr>
                <a:schemeClr val="dk1"/>
              </a:buClr>
              <a:buSzPts val="2200"/>
              <a:buFont typeface="Times New Roman"/>
              <a:buChar char="●"/>
            </a:pPr>
            <a:r>
              <a:rPr b="1" lang="en-IN" sz="2200">
                <a:solidFill>
                  <a:schemeClr val="dk1"/>
                </a:solidFill>
                <a:latin typeface="Times New Roman"/>
                <a:ea typeface="Times New Roman"/>
                <a:cs typeface="Times New Roman"/>
                <a:sym typeface="Times New Roman"/>
              </a:rPr>
              <a:t>We can clearly visualize the steps of hierarchical clustering.</a:t>
            </a:r>
            <a:endParaRPr b="1" sz="2200">
              <a:solidFill>
                <a:schemeClr val="dk1"/>
              </a:solidFill>
              <a:latin typeface="Times New Roman"/>
              <a:ea typeface="Times New Roman"/>
              <a:cs typeface="Times New Roman"/>
              <a:sym typeface="Times New Roman"/>
            </a:endParaRPr>
          </a:p>
          <a:p>
            <a:pPr indent="-368300" lvl="0" marL="457200" rtl="0" algn="l">
              <a:lnSpc>
                <a:spcPct val="115000"/>
              </a:lnSpc>
              <a:spcBef>
                <a:spcPts val="0"/>
              </a:spcBef>
              <a:spcAft>
                <a:spcPts val="0"/>
              </a:spcAft>
              <a:buClr>
                <a:schemeClr val="dk1"/>
              </a:buClr>
              <a:buSzPts val="2200"/>
              <a:buFont typeface="Times New Roman"/>
              <a:buChar char="●"/>
            </a:pPr>
            <a:r>
              <a:rPr b="1" lang="en-IN" sz="2200">
                <a:solidFill>
                  <a:schemeClr val="dk1"/>
                </a:solidFill>
                <a:latin typeface="Times New Roman"/>
                <a:ea typeface="Times New Roman"/>
                <a:cs typeface="Times New Roman"/>
                <a:sym typeface="Times New Roman"/>
              </a:rPr>
              <a:t>More the distance of the vertical lines in the dendrogram, more the distance between those clusters.</a:t>
            </a:r>
            <a:endParaRPr b="1" sz="2200">
              <a:solidFill>
                <a:schemeClr val="dk1"/>
              </a:solidFill>
              <a:latin typeface="Times New Roman"/>
              <a:ea typeface="Times New Roman"/>
              <a:cs typeface="Times New Roman"/>
              <a:sym typeface="Times New Roman"/>
            </a:endParaRPr>
          </a:p>
          <a:p>
            <a:pPr indent="-368300" lvl="0" marL="457200" rtl="0" algn="l">
              <a:lnSpc>
                <a:spcPct val="115000"/>
              </a:lnSpc>
              <a:spcBef>
                <a:spcPts val="0"/>
              </a:spcBef>
              <a:spcAft>
                <a:spcPts val="0"/>
              </a:spcAft>
              <a:buClr>
                <a:schemeClr val="dk1"/>
              </a:buClr>
              <a:buSzPts val="2200"/>
              <a:buFont typeface="Times New Roman"/>
              <a:buChar char="●"/>
            </a:pPr>
            <a:r>
              <a:rPr b="1" lang="en-IN" sz="2200">
                <a:solidFill>
                  <a:schemeClr val="dk1"/>
                </a:solidFill>
                <a:latin typeface="Times New Roman"/>
                <a:ea typeface="Times New Roman"/>
                <a:cs typeface="Times New Roman"/>
                <a:sym typeface="Times New Roman"/>
              </a:rPr>
              <a:t>Now, we can set a threshold distance and draw a horizontal line.</a:t>
            </a:r>
            <a:endParaRPr b="1" sz="2200">
              <a:solidFill>
                <a:schemeClr val="dk1"/>
              </a:solidFill>
              <a:latin typeface="Times New Roman"/>
              <a:ea typeface="Times New Roman"/>
              <a:cs typeface="Times New Roman"/>
              <a:sym typeface="Times New Roman"/>
            </a:endParaRPr>
          </a:p>
          <a:p>
            <a:pPr indent="-368300" lvl="0" marL="457200" rtl="0" algn="l">
              <a:lnSpc>
                <a:spcPct val="115000"/>
              </a:lnSpc>
              <a:spcBef>
                <a:spcPts val="0"/>
              </a:spcBef>
              <a:spcAft>
                <a:spcPts val="0"/>
              </a:spcAft>
              <a:buClr>
                <a:schemeClr val="dk1"/>
              </a:buClr>
              <a:buSzPts val="2200"/>
              <a:buFont typeface="Times New Roman"/>
              <a:buChar char="●"/>
            </a:pPr>
            <a:r>
              <a:rPr b="1" lang="en-IN" sz="2200">
                <a:solidFill>
                  <a:srgbClr val="FF0000"/>
                </a:solidFill>
                <a:latin typeface="Times New Roman"/>
                <a:ea typeface="Times New Roman"/>
                <a:cs typeface="Times New Roman"/>
                <a:sym typeface="Times New Roman"/>
              </a:rPr>
              <a:t>The number of clusters will be the number of vertical lines which are being intersected by the line drawn using the threshold.</a:t>
            </a:r>
            <a:endParaRPr b="1" sz="2200">
              <a:solidFill>
                <a:schemeClr val="dk1"/>
              </a:solidFill>
              <a:latin typeface="Times New Roman"/>
              <a:ea typeface="Times New Roman"/>
              <a:cs typeface="Times New Roman"/>
              <a:sym typeface="Times New Roman"/>
            </a:endParaRPr>
          </a:p>
        </p:txBody>
      </p:sp>
      <p:pic>
        <p:nvPicPr>
          <p:cNvPr id="518" name="Google Shape;518;p79"/>
          <p:cNvPicPr preferRelativeResize="0"/>
          <p:nvPr/>
        </p:nvPicPr>
        <p:blipFill>
          <a:blip r:embed="rId3">
            <a:alphaModFix/>
          </a:blip>
          <a:stretch>
            <a:fillRect/>
          </a:stretch>
        </p:blipFill>
        <p:spPr>
          <a:xfrm>
            <a:off x="2777875" y="4258000"/>
            <a:ext cx="4722025" cy="3131275"/>
          </a:xfrm>
          <a:prstGeom prst="rect">
            <a:avLst/>
          </a:prstGeom>
          <a:noFill/>
          <a:ln>
            <a:noFill/>
          </a:ln>
          <a:effectLst>
            <a:outerShdw blurRad="214313" rotWithShape="0" algn="bl" dir="5400000" dist="19050">
              <a:srgbClr val="000000"/>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80"/>
          <p:cNvSpPr txBox="1"/>
          <p:nvPr/>
        </p:nvSpPr>
        <p:spPr>
          <a:xfrm>
            <a:off x="291450" y="163950"/>
            <a:ext cx="7942200" cy="13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3000"/>
              <a:t>REFERENCES</a:t>
            </a:r>
            <a:endParaRPr b="1" sz="3000"/>
          </a:p>
        </p:txBody>
      </p:sp>
      <p:sp>
        <p:nvSpPr>
          <p:cNvPr id="524" name="Google Shape;524;p80"/>
          <p:cNvSpPr txBox="1"/>
          <p:nvPr/>
        </p:nvSpPr>
        <p:spPr>
          <a:xfrm>
            <a:off x="418975" y="1621375"/>
            <a:ext cx="9399600" cy="52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IN" sz="1800"/>
              <a:t>A.Y. Ng, M.I. Jordan, Y. Weiss</a:t>
            </a:r>
            <a:endParaRPr b="1" sz="1800"/>
          </a:p>
          <a:p>
            <a:pPr indent="0" lvl="0" marL="0" rtl="0" algn="l">
              <a:spcBef>
                <a:spcPts val="0"/>
              </a:spcBef>
              <a:spcAft>
                <a:spcPts val="0"/>
              </a:spcAft>
              <a:buClr>
                <a:schemeClr val="dk1"/>
              </a:buClr>
              <a:buSzPts val="1100"/>
              <a:buFont typeface="Arial"/>
              <a:buNone/>
            </a:pPr>
            <a:r>
              <a:rPr b="1" lang="en-IN" sz="1800"/>
              <a:t>On spectral clustering: Analysis and an algorithm</a:t>
            </a:r>
            <a:endParaRPr b="1" sz="1800"/>
          </a:p>
          <a:p>
            <a:pPr indent="0" lvl="0" marL="0" rtl="0" algn="l">
              <a:spcBef>
                <a:spcPts val="0"/>
              </a:spcBef>
              <a:spcAft>
                <a:spcPts val="0"/>
              </a:spcAft>
              <a:buClr>
                <a:schemeClr val="dk1"/>
              </a:buClr>
              <a:buSzPts val="1100"/>
              <a:buFont typeface="Arial"/>
              <a:buNone/>
            </a:pPr>
            <a:r>
              <a:rPr b="1" lang="en-IN" sz="1800"/>
              <a:t>T.G. Dietterich, S. Becker, Z. Ghahramani (Eds.), Advances in Neural Information Processing Systems,</a:t>
            </a:r>
            <a:endParaRPr b="1" sz="1800"/>
          </a:p>
          <a:p>
            <a:pPr indent="0" lvl="0" marL="0" rtl="0" algn="l">
              <a:spcBef>
                <a:spcPts val="0"/>
              </a:spcBef>
              <a:spcAft>
                <a:spcPts val="0"/>
              </a:spcAft>
              <a:buClr>
                <a:schemeClr val="dk1"/>
              </a:buClr>
              <a:buSzPts val="1100"/>
              <a:buFont typeface="Arial"/>
              <a:buNone/>
            </a:pPr>
            <a:r>
              <a:rPr b="1" lang="en-IN" sz="1800"/>
              <a:t>vol. 14, MIT Press, Cambridge, USA (2001</a:t>
            </a:r>
            <a:r>
              <a:rPr b="1" lang="en-IN" sz="1800"/>
              <a:t>)</a:t>
            </a:r>
            <a:endParaRPr b="1" sz="1800"/>
          </a:p>
          <a:p>
            <a:pPr indent="0" lvl="0" marL="0" rtl="0" algn="l">
              <a:spcBef>
                <a:spcPts val="0"/>
              </a:spcBef>
              <a:spcAft>
                <a:spcPts val="0"/>
              </a:spcAft>
              <a:buNone/>
            </a:pPr>
            <a:r>
              <a:t/>
            </a:r>
            <a:endParaRPr b="1" sz="1800"/>
          </a:p>
          <a:p>
            <a:pPr indent="0" lvl="0" marL="0" rtl="0" algn="l">
              <a:spcBef>
                <a:spcPts val="0"/>
              </a:spcBef>
              <a:spcAft>
                <a:spcPts val="0"/>
              </a:spcAft>
              <a:buClr>
                <a:schemeClr val="dk1"/>
              </a:buClr>
              <a:buSzPts val="1100"/>
              <a:buFont typeface="Arial"/>
              <a:buNone/>
            </a:pPr>
            <a:r>
              <a:rPr b="1" lang="en-IN" sz="1800"/>
              <a:t>Mahoney, Michael W. and Petros Drineas.</a:t>
            </a:r>
            <a:endParaRPr b="1" sz="1800"/>
          </a:p>
          <a:p>
            <a:pPr indent="0" lvl="0" marL="0" rtl="0" algn="l">
              <a:spcBef>
                <a:spcPts val="0"/>
              </a:spcBef>
              <a:spcAft>
                <a:spcPts val="0"/>
              </a:spcAft>
              <a:buClr>
                <a:schemeClr val="dk1"/>
              </a:buClr>
              <a:buSzPts val="1100"/>
              <a:buFont typeface="Arial"/>
              <a:buNone/>
            </a:pPr>
            <a:r>
              <a:rPr b="1" lang="en-IN" sz="1800"/>
              <a:t>CUR matrix decompositions for improved data analysis.</a:t>
            </a:r>
            <a:endParaRPr b="1" sz="1800"/>
          </a:p>
          <a:p>
            <a:pPr indent="0" lvl="0" marL="0" rtl="0" algn="l">
              <a:spcBef>
                <a:spcPts val="0"/>
              </a:spcBef>
              <a:spcAft>
                <a:spcPts val="0"/>
              </a:spcAft>
              <a:buClr>
                <a:schemeClr val="dk1"/>
              </a:buClr>
              <a:buSzPts val="1100"/>
              <a:buFont typeface="Arial"/>
              <a:buNone/>
            </a:pPr>
            <a:r>
              <a:rPr b="1" lang="en-IN" sz="1800"/>
              <a:t>Proceedings of the National Academy of Sciences of the United States of America 106 3 (2009): 697-702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Clr>
                <a:schemeClr val="dk1"/>
              </a:buClr>
              <a:buSzPts val="1100"/>
              <a:buFont typeface="Arial"/>
              <a:buNone/>
            </a:pPr>
            <a:r>
              <a:rPr b="1" lang="en-IN" sz="1800"/>
              <a:t>M.E.J. Newman</a:t>
            </a:r>
            <a:endParaRPr b="1" sz="1800"/>
          </a:p>
          <a:p>
            <a:pPr indent="0" lvl="0" marL="0" rtl="0" algn="l">
              <a:spcBef>
                <a:spcPts val="0"/>
              </a:spcBef>
              <a:spcAft>
                <a:spcPts val="0"/>
              </a:spcAft>
              <a:buClr>
                <a:schemeClr val="dk1"/>
              </a:buClr>
              <a:buSzPts val="1100"/>
              <a:buFont typeface="Arial"/>
              <a:buNone/>
            </a:pPr>
            <a:r>
              <a:rPr b="1" lang="en-IN" sz="1800"/>
              <a:t>Finding community structure in networks using the eigenvectors of matrices</a:t>
            </a:r>
            <a:endParaRPr b="1" sz="1800"/>
          </a:p>
          <a:p>
            <a:pPr indent="0" lvl="0" marL="0" rtl="0" algn="l">
              <a:spcBef>
                <a:spcPts val="0"/>
              </a:spcBef>
              <a:spcAft>
                <a:spcPts val="0"/>
              </a:spcAft>
              <a:buClr>
                <a:schemeClr val="dk1"/>
              </a:buClr>
              <a:buSzPts val="1100"/>
              <a:buFont typeface="Arial"/>
              <a:buNone/>
            </a:pPr>
            <a:r>
              <a:rPr b="1" lang="en-IN" sz="1800"/>
              <a:t>Phys. Rev. E, 74 (3) (2006), p. 036104</a:t>
            </a:r>
            <a:endParaRPr b="1" sz="1800"/>
          </a:p>
          <a:p>
            <a:pPr indent="0" lvl="0" marL="0" rtl="0" algn="l">
              <a:spcBef>
                <a:spcPts val="0"/>
              </a:spcBef>
              <a:spcAft>
                <a:spcPts val="0"/>
              </a:spcAft>
              <a:buClr>
                <a:schemeClr val="dk1"/>
              </a:buClr>
              <a:buSzPts val="1100"/>
              <a:buFont typeface="Arial"/>
              <a:buNone/>
            </a:pPr>
            <a:r>
              <a:rPr b="1" lang="en-IN" sz="1800"/>
              <a:t>N. Kishore Kumar and J. Schneider</a:t>
            </a:r>
            <a:endParaRPr b="1" sz="1800"/>
          </a:p>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81"/>
          <p:cNvSpPr txBox="1"/>
          <p:nvPr/>
        </p:nvSpPr>
        <p:spPr>
          <a:xfrm>
            <a:off x="637575" y="255025"/>
            <a:ext cx="7450500" cy="14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4800"/>
              <a:t>FURTHER STUDY</a:t>
            </a:r>
            <a:endParaRPr b="1" sz="4800"/>
          </a:p>
        </p:txBody>
      </p:sp>
      <p:sp>
        <p:nvSpPr>
          <p:cNvPr id="530" name="Google Shape;530;p81"/>
          <p:cNvSpPr txBox="1"/>
          <p:nvPr/>
        </p:nvSpPr>
        <p:spPr>
          <a:xfrm>
            <a:off x="418975" y="1839825"/>
            <a:ext cx="9272100" cy="49548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IN" sz="2800"/>
              <a:t>Read different other algorithms on low rank approximations and clustering techniques</a:t>
            </a:r>
            <a:endParaRPr sz="2800"/>
          </a:p>
          <a:p>
            <a:pPr indent="-406400" lvl="0" marL="457200" rtl="0" algn="l">
              <a:spcBef>
                <a:spcPts val="0"/>
              </a:spcBef>
              <a:spcAft>
                <a:spcPts val="0"/>
              </a:spcAft>
              <a:buSzPts val="2800"/>
              <a:buChar char="●"/>
            </a:pPr>
            <a:r>
              <a:rPr lang="en-IN" sz="2800"/>
              <a:t>explore the Girvan Newman Algorithm and attempt to combine it with low rank approximations for</a:t>
            </a:r>
            <a:endParaRPr sz="2800"/>
          </a:p>
          <a:p>
            <a:pPr indent="0" lvl="0" marL="0" rtl="0" algn="l">
              <a:spcBef>
                <a:spcPts val="0"/>
              </a:spcBef>
              <a:spcAft>
                <a:spcPts val="0"/>
              </a:spcAft>
              <a:buNone/>
            </a:pPr>
            <a:r>
              <a:rPr lang="en-IN" sz="2800"/>
              <a:t>     community detection in social networks.</a:t>
            </a:r>
            <a:endParaRPr sz="2800"/>
          </a:p>
          <a:p>
            <a:pPr indent="-406400" lvl="0" marL="457200" rtl="0" algn="l">
              <a:spcBef>
                <a:spcPts val="0"/>
              </a:spcBef>
              <a:spcAft>
                <a:spcPts val="0"/>
              </a:spcAft>
              <a:buSzPts val="2800"/>
              <a:buChar char="●"/>
            </a:pPr>
            <a:r>
              <a:rPr lang="en-IN" sz="2800"/>
              <a:t> We will analyse our algorithms on a publicly available social network dataset using MATLAB or python.</a:t>
            </a:r>
            <a:endParaRPr sz="2800"/>
          </a:p>
          <a:p>
            <a:pPr indent="-406400" lvl="0" marL="457200" rtl="0" algn="l">
              <a:spcBef>
                <a:spcPts val="0"/>
              </a:spcBef>
              <a:spcAft>
                <a:spcPts val="0"/>
              </a:spcAft>
              <a:buSzPts val="2800"/>
              <a:buChar char="●"/>
            </a:pPr>
            <a:r>
              <a:rPr lang="en-IN" sz="2800"/>
              <a:t>Results and graphical solutions will be presented.</a:t>
            </a:r>
            <a:endParaRPr sz="2800"/>
          </a:p>
          <a:p>
            <a:pPr indent="-406400" lvl="0" marL="457200" rtl="0" algn="l">
              <a:spcBef>
                <a:spcPts val="0"/>
              </a:spcBef>
              <a:spcAft>
                <a:spcPts val="0"/>
              </a:spcAft>
              <a:buSzPts val="2800"/>
              <a:buChar char="●"/>
            </a:pPr>
            <a:r>
              <a:rPr lang="en-IN" sz="2800"/>
              <a:t>Conclusions will also be drawn on low rank approximations and graph clusterings.</a:t>
            </a:r>
            <a:endParaRPr sz="2800"/>
          </a:p>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82"/>
          <p:cNvSpPr txBox="1"/>
          <p:nvPr/>
        </p:nvSpPr>
        <p:spPr>
          <a:xfrm>
            <a:off x="432000" y="144000"/>
            <a:ext cx="7704000" cy="1238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sz="4400" strike="noStrike">
              <a:solidFill>
                <a:srgbClr val="000000"/>
              </a:solidFill>
              <a:latin typeface="Times New Roman"/>
              <a:ea typeface="Times New Roman"/>
              <a:cs typeface="Times New Roman"/>
              <a:sym typeface="Times New Roman"/>
            </a:endParaRPr>
          </a:p>
        </p:txBody>
      </p:sp>
      <p:sp>
        <p:nvSpPr>
          <p:cNvPr id="536" name="Google Shape;536;p82"/>
          <p:cNvSpPr txBox="1"/>
          <p:nvPr/>
        </p:nvSpPr>
        <p:spPr>
          <a:xfrm>
            <a:off x="0" y="0"/>
            <a:ext cx="10080600" cy="75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a:p>
            <a:pPr indent="0" lvl="0" marL="0" rtl="0" algn="ctr">
              <a:spcBef>
                <a:spcPts val="0"/>
              </a:spcBef>
              <a:spcAft>
                <a:spcPts val="0"/>
              </a:spcAft>
              <a:buNone/>
            </a:pPr>
            <a:r>
              <a:rPr b="1" lang="en-IN" sz="3600">
                <a:solidFill>
                  <a:schemeClr val="dk1"/>
                </a:solidFill>
              </a:rPr>
              <a:t>STUDY PROJECT</a:t>
            </a:r>
            <a:endParaRPr b="1" sz="3600">
              <a:solidFill>
                <a:schemeClr val="dk1"/>
              </a:solidFill>
            </a:endParaRPr>
          </a:p>
          <a:p>
            <a:pPr indent="0" lvl="0" marL="0" rtl="0" algn="ctr">
              <a:spcBef>
                <a:spcPts val="0"/>
              </a:spcBef>
              <a:spcAft>
                <a:spcPts val="0"/>
              </a:spcAft>
              <a:buNone/>
            </a:pPr>
            <a:r>
              <a:rPr b="1" lang="en-IN" sz="3600">
                <a:solidFill>
                  <a:schemeClr val="dk1"/>
                </a:solidFill>
              </a:rPr>
              <a:t>(MATH F266)</a:t>
            </a:r>
            <a:endParaRPr b="1" sz="3600">
              <a:solidFill>
                <a:schemeClr val="dk1"/>
              </a:solidFill>
            </a:endParaRPr>
          </a:p>
          <a:p>
            <a:pPr indent="0" lvl="0" marL="0" rtl="0" algn="ctr">
              <a:spcBef>
                <a:spcPts val="0"/>
              </a:spcBef>
              <a:spcAft>
                <a:spcPts val="0"/>
              </a:spcAft>
              <a:buNone/>
            </a:pPr>
            <a:r>
              <a:t/>
            </a:r>
            <a:endParaRPr b="1" sz="3600">
              <a:solidFill>
                <a:schemeClr val="dk1"/>
              </a:solidFill>
            </a:endParaRPr>
          </a:p>
          <a:p>
            <a:pPr indent="0" lvl="0" marL="0" rtl="0" algn="ctr">
              <a:spcBef>
                <a:spcPts val="0"/>
              </a:spcBef>
              <a:spcAft>
                <a:spcPts val="0"/>
              </a:spcAft>
              <a:buNone/>
            </a:pPr>
            <a:r>
              <a:rPr i="1" lang="en-IN" sz="2200" u="sng">
                <a:solidFill>
                  <a:schemeClr val="dk1"/>
                </a:solidFill>
                <a:latin typeface="Times New Roman"/>
                <a:ea typeface="Times New Roman"/>
                <a:cs typeface="Times New Roman"/>
                <a:sym typeface="Times New Roman"/>
              </a:rPr>
              <a:t>PREPARED BY</a:t>
            </a:r>
            <a:r>
              <a:rPr b="1" lang="en-IN" sz="2200">
                <a:solidFill>
                  <a:schemeClr val="dk1"/>
                </a:solidFill>
                <a:latin typeface="Times New Roman"/>
                <a:ea typeface="Times New Roman"/>
                <a:cs typeface="Times New Roman"/>
                <a:sym typeface="Times New Roman"/>
              </a:rPr>
              <a:t>:</a:t>
            </a:r>
            <a:endParaRPr b="1"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IN" sz="2200">
                <a:solidFill>
                  <a:schemeClr val="dk1"/>
                </a:solidFill>
                <a:latin typeface="Times New Roman"/>
                <a:ea typeface="Times New Roman"/>
                <a:cs typeface="Times New Roman"/>
                <a:sym typeface="Times New Roman"/>
              </a:rPr>
              <a:t>DHRUV PATEL(2017B4A70583P)</a:t>
            </a:r>
            <a:endParaRPr b="1"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IN" sz="2200">
                <a:solidFill>
                  <a:schemeClr val="dk1"/>
                </a:solidFill>
                <a:latin typeface="Times New Roman"/>
                <a:ea typeface="Times New Roman"/>
                <a:cs typeface="Times New Roman"/>
                <a:sym typeface="Times New Roman"/>
              </a:rPr>
              <a:t>       </a:t>
            </a:r>
            <a:endParaRPr b="1"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IN" sz="2200">
                <a:solidFill>
                  <a:schemeClr val="dk1"/>
                </a:solidFill>
                <a:latin typeface="Times New Roman"/>
                <a:ea typeface="Times New Roman"/>
                <a:cs typeface="Times New Roman"/>
                <a:sym typeface="Times New Roman"/>
              </a:rPr>
              <a:t>ABDUL KADIR KHIMANI(2017B4A70696P)</a:t>
            </a:r>
            <a:endParaRPr b="1"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3600">
              <a:solidFill>
                <a:schemeClr val="dk1"/>
              </a:solidFill>
            </a:endParaRPr>
          </a:p>
          <a:p>
            <a:pPr indent="0" lvl="0" marL="0" rtl="0" algn="ctr">
              <a:spcBef>
                <a:spcPts val="0"/>
              </a:spcBef>
              <a:spcAft>
                <a:spcPts val="0"/>
              </a:spcAft>
              <a:buNone/>
            </a:pPr>
            <a:r>
              <a:rPr i="1" lang="en-IN" sz="2200" u="sng">
                <a:solidFill>
                  <a:schemeClr val="dk1"/>
                </a:solidFill>
                <a:latin typeface="Times New Roman"/>
                <a:ea typeface="Times New Roman"/>
                <a:cs typeface="Times New Roman"/>
                <a:sym typeface="Times New Roman"/>
              </a:rPr>
              <a:t>INSTRUCTOR </a:t>
            </a:r>
            <a:endParaRPr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IN" sz="2200">
                <a:solidFill>
                  <a:schemeClr val="dk1"/>
                </a:solidFill>
                <a:latin typeface="Times New Roman"/>
                <a:ea typeface="Times New Roman"/>
                <a:cs typeface="Times New Roman"/>
                <a:sym typeface="Times New Roman"/>
              </a:rPr>
              <a:t> </a:t>
            </a:r>
            <a:endParaRPr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IN" sz="2200">
                <a:solidFill>
                  <a:schemeClr val="dk1"/>
                </a:solidFill>
                <a:latin typeface="Times New Roman"/>
                <a:ea typeface="Times New Roman"/>
                <a:cs typeface="Times New Roman"/>
                <a:sym typeface="Times New Roman"/>
              </a:rPr>
              <a:t>Dr. RAJIV KUMAR</a:t>
            </a:r>
            <a:endParaRPr b="1"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IN" sz="2200">
                <a:solidFill>
                  <a:schemeClr val="dk1"/>
                </a:solidFill>
                <a:latin typeface="Times New Roman"/>
                <a:ea typeface="Times New Roman"/>
                <a:cs typeface="Times New Roman"/>
                <a:sym typeface="Times New Roman"/>
              </a:rPr>
              <a:t>DEPARTMENT OF MATHEMATICS</a:t>
            </a:r>
            <a:endParaRPr b="1" sz="2200">
              <a:solidFill>
                <a:schemeClr val="dk1"/>
              </a:solidFill>
              <a:latin typeface="Times New Roman"/>
              <a:ea typeface="Times New Roman"/>
              <a:cs typeface="Times New Roman"/>
              <a:sym typeface="Times New Roman"/>
            </a:endParaRPr>
          </a:p>
        </p:txBody>
      </p:sp>
      <p:pic>
        <p:nvPicPr>
          <p:cNvPr id="537" name="Google Shape;537;p82"/>
          <p:cNvPicPr preferRelativeResize="0"/>
          <p:nvPr/>
        </p:nvPicPr>
        <p:blipFill>
          <a:blip r:embed="rId3">
            <a:alphaModFix/>
          </a:blip>
          <a:stretch>
            <a:fillRect/>
          </a:stretch>
        </p:blipFill>
        <p:spPr>
          <a:xfrm>
            <a:off x="4416427" y="5775625"/>
            <a:ext cx="1514600" cy="1514600"/>
          </a:xfrm>
          <a:prstGeom prst="rect">
            <a:avLst/>
          </a:prstGeom>
          <a:noFill/>
          <a:ln>
            <a:noFill/>
          </a:ln>
          <a:effectLst>
            <a:outerShdw blurRad="214313" rotWithShape="0" algn="bl" dir="5400000" dist="19050">
              <a:srgbClr val="000000"/>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83"/>
          <p:cNvSpPr txBox="1"/>
          <p:nvPr/>
        </p:nvSpPr>
        <p:spPr>
          <a:xfrm>
            <a:off x="504000" y="316800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IN" sz="4400" u="none" cap="none" strike="noStrike">
                <a:solidFill>
                  <a:srgbClr val="000000"/>
                </a:solidFill>
                <a:latin typeface="Times New Roman"/>
                <a:ea typeface="Times New Roman"/>
                <a:cs typeface="Times New Roman"/>
                <a:sym typeface="Times New Roman"/>
              </a:rPr>
              <a:t>Graph Clustering</a:t>
            </a:r>
            <a:r>
              <a:rPr lang="en-IN" sz="4400">
                <a:latin typeface="Times New Roman"/>
                <a:ea typeface="Times New Roman"/>
                <a:cs typeface="Times New Roman"/>
                <a:sym typeface="Times New Roman"/>
              </a:rPr>
              <a:t>, </a:t>
            </a:r>
            <a:r>
              <a:rPr b="0" i="0" lang="en-IN" sz="4400" u="none" cap="none" strike="noStrike">
                <a:solidFill>
                  <a:srgbClr val="000000"/>
                </a:solidFill>
                <a:latin typeface="Times New Roman"/>
                <a:ea typeface="Times New Roman"/>
                <a:cs typeface="Times New Roman"/>
                <a:sym typeface="Times New Roman"/>
              </a:rPr>
              <a:t>Low rank Approximations and Soci</a:t>
            </a:r>
            <a:r>
              <a:rPr lang="en-IN" sz="4400">
                <a:latin typeface="Times New Roman"/>
                <a:ea typeface="Times New Roman"/>
                <a:cs typeface="Times New Roman"/>
                <a:sym typeface="Times New Roman"/>
              </a:rPr>
              <a:t>al Network Analysis</a:t>
            </a:r>
            <a:endParaRPr b="0" i="0" sz="4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84"/>
          <p:cNvSpPr txBox="1"/>
          <p:nvPr/>
        </p:nvSpPr>
        <p:spPr>
          <a:xfrm>
            <a:off x="265200" y="301325"/>
            <a:ext cx="9471600" cy="1138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IN" sz="4400">
                <a:latin typeface="Times New Roman"/>
                <a:ea typeface="Times New Roman"/>
                <a:cs typeface="Times New Roman"/>
                <a:sym typeface="Times New Roman"/>
              </a:rPr>
              <a:t>Girvan-Newman Algorithm</a:t>
            </a:r>
            <a:endParaRPr b="0" sz="4400" strike="noStrike">
              <a:solidFill>
                <a:srgbClr val="000000"/>
              </a:solidFill>
              <a:latin typeface="Times New Roman"/>
              <a:ea typeface="Times New Roman"/>
              <a:cs typeface="Times New Roman"/>
              <a:sym typeface="Times New Roman"/>
            </a:endParaRPr>
          </a:p>
        </p:txBody>
      </p:sp>
      <p:sp>
        <p:nvSpPr>
          <p:cNvPr id="548" name="Google Shape;548;p84"/>
          <p:cNvSpPr txBox="1"/>
          <p:nvPr/>
        </p:nvSpPr>
        <p:spPr>
          <a:xfrm>
            <a:off x="265075" y="1769050"/>
            <a:ext cx="9471600" cy="4951800"/>
          </a:xfrm>
          <a:prstGeom prst="rect">
            <a:avLst/>
          </a:prstGeom>
          <a:noFill/>
          <a:ln>
            <a:noFill/>
          </a:ln>
        </p:spPr>
        <p:txBody>
          <a:bodyPr anchorCtr="0" anchor="t" bIns="0" lIns="0" spcFirstLastPara="1" rIns="0" wrap="square" tIns="0">
            <a:noAutofit/>
          </a:bodyPr>
          <a:lstStyle/>
          <a:p>
            <a:pPr indent="-381000" lvl="0" marL="457200" rtl="0" algn="just">
              <a:lnSpc>
                <a:spcPct val="115000"/>
              </a:lnSpc>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Proposed by </a:t>
            </a:r>
            <a:r>
              <a:rPr b="1" lang="en-IN" sz="2400">
                <a:solidFill>
                  <a:schemeClr val="dk1"/>
                </a:solidFill>
                <a:latin typeface="Times New Roman"/>
                <a:ea typeface="Times New Roman"/>
                <a:cs typeface="Times New Roman"/>
                <a:sym typeface="Times New Roman"/>
              </a:rPr>
              <a:t>Girvan and Newman</a:t>
            </a:r>
            <a:r>
              <a:rPr lang="en-IN" sz="2400">
                <a:solidFill>
                  <a:schemeClr val="dk1"/>
                </a:solidFill>
                <a:latin typeface="Times New Roman"/>
                <a:ea typeface="Times New Roman"/>
                <a:cs typeface="Times New Roman"/>
                <a:sym typeface="Times New Roman"/>
              </a:rPr>
              <a:t> for graph clustering.</a:t>
            </a:r>
            <a:endParaRPr sz="24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Based on </a:t>
            </a:r>
            <a:r>
              <a:rPr b="1" lang="en-IN" sz="2400">
                <a:solidFill>
                  <a:schemeClr val="dk1"/>
                </a:solidFill>
                <a:latin typeface="Times New Roman"/>
                <a:ea typeface="Times New Roman"/>
                <a:cs typeface="Times New Roman"/>
                <a:sym typeface="Times New Roman"/>
              </a:rPr>
              <a:t>Divisive Clustering</a:t>
            </a:r>
            <a:r>
              <a:rPr lang="en-IN"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Edges are successively removed from a network, in contrast to the agglomerative clustering method.</a:t>
            </a:r>
            <a:endParaRPr sz="24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Edges are removed on the basis of </a:t>
            </a:r>
            <a:r>
              <a:rPr b="1" lang="en-IN" sz="2400">
                <a:solidFill>
                  <a:schemeClr val="dk1"/>
                </a:solidFill>
                <a:latin typeface="Times New Roman"/>
                <a:ea typeface="Times New Roman"/>
                <a:cs typeface="Times New Roman"/>
                <a:sym typeface="Times New Roman"/>
              </a:rPr>
              <a:t>edge-betweenness</a:t>
            </a:r>
            <a:r>
              <a:rPr lang="en-IN" sz="2400">
                <a:solidFill>
                  <a:schemeClr val="dk1"/>
                </a:solidFill>
                <a:latin typeface="Times New Roman"/>
                <a:ea typeface="Times New Roman"/>
                <a:cs typeface="Times New Roman"/>
                <a:sym typeface="Times New Roman"/>
              </a:rPr>
              <a:t> scores.</a:t>
            </a:r>
            <a:endParaRPr sz="24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marR="0" rtl="0" algn="just">
              <a:lnSpc>
                <a:spcPct val="150000"/>
              </a:lnSpc>
              <a:spcBef>
                <a:spcPts val="1417"/>
              </a:spcBef>
              <a:spcAft>
                <a:spcPts val="0"/>
              </a:spcAft>
              <a:buNone/>
            </a:pPr>
            <a:r>
              <a:t/>
            </a:r>
            <a:endParaRPr b="1" sz="2400">
              <a:latin typeface="Times New Roman"/>
              <a:ea typeface="Times New Roman"/>
              <a:cs typeface="Times New Roman"/>
              <a:sym typeface="Times New Roman"/>
            </a:endParaRPr>
          </a:p>
        </p:txBody>
      </p:sp>
      <p:pic>
        <p:nvPicPr>
          <p:cNvPr id="549" name="Google Shape;549;p84"/>
          <p:cNvPicPr preferRelativeResize="0"/>
          <p:nvPr/>
        </p:nvPicPr>
        <p:blipFill>
          <a:blip r:embed="rId3">
            <a:alphaModFix/>
          </a:blip>
          <a:stretch>
            <a:fillRect/>
          </a:stretch>
        </p:blipFill>
        <p:spPr>
          <a:xfrm>
            <a:off x="3119350" y="5164706"/>
            <a:ext cx="3087900" cy="1482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85"/>
          <p:cNvSpPr txBox="1"/>
          <p:nvPr>
            <p:ph type="title"/>
          </p:nvPr>
        </p:nvSpPr>
        <p:spPr>
          <a:xfrm>
            <a:off x="268650" y="270625"/>
            <a:ext cx="95100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Edge Betweenness</a:t>
            </a:r>
            <a:endParaRPr sz="4400">
              <a:latin typeface="Times New Roman"/>
              <a:ea typeface="Times New Roman"/>
              <a:cs typeface="Times New Roman"/>
              <a:sym typeface="Times New Roman"/>
            </a:endParaRPr>
          </a:p>
        </p:txBody>
      </p:sp>
      <p:sp>
        <p:nvSpPr>
          <p:cNvPr id="555" name="Google Shape;555;p85"/>
          <p:cNvSpPr txBox="1"/>
          <p:nvPr>
            <p:ph idx="1" type="body"/>
          </p:nvPr>
        </p:nvSpPr>
        <p:spPr>
          <a:xfrm>
            <a:off x="268650" y="1741600"/>
            <a:ext cx="9510000" cy="49971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IN" sz="2400">
                <a:solidFill>
                  <a:schemeClr val="dk1"/>
                </a:solidFill>
                <a:latin typeface="Times New Roman"/>
                <a:ea typeface="Times New Roman"/>
                <a:cs typeface="Times New Roman"/>
                <a:sym typeface="Times New Roman"/>
              </a:rPr>
              <a:t>The </a:t>
            </a:r>
            <a:r>
              <a:rPr b="1" lang="en-IN" sz="2400">
                <a:solidFill>
                  <a:schemeClr val="dk1"/>
                </a:solidFill>
                <a:latin typeface="Times New Roman"/>
                <a:ea typeface="Times New Roman"/>
                <a:cs typeface="Times New Roman"/>
                <a:sym typeface="Times New Roman"/>
              </a:rPr>
              <a:t>betweenness of an</a:t>
            </a:r>
            <a:r>
              <a:rPr lang="en-IN" sz="2400">
                <a:solidFill>
                  <a:schemeClr val="dk1"/>
                </a:solidFill>
                <a:latin typeface="Times New Roman"/>
                <a:ea typeface="Times New Roman"/>
                <a:cs typeface="Times New Roman"/>
                <a:sym typeface="Times New Roman"/>
              </a:rPr>
              <a:t> </a:t>
            </a:r>
            <a:r>
              <a:rPr b="1" lang="en-IN" sz="2400">
                <a:solidFill>
                  <a:schemeClr val="dk1"/>
                </a:solidFill>
                <a:latin typeface="Times New Roman"/>
                <a:ea typeface="Times New Roman"/>
                <a:cs typeface="Times New Roman"/>
                <a:sym typeface="Times New Roman"/>
              </a:rPr>
              <a:t>edge (v</a:t>
            </a:r>
            <a:r>
              <a:rPr b="1" baseline="-25000" lang="en-IN" sz="2400">
                <a:solidFill>
                  <a:schemeClr val="dk1"/>
                </a:solidFill>
                <a:latin typeface="Times New Roman"/>
                <a:ea typeface="Times New Roman"/>
                <a:cs typeface="Times New Roman"/>
                <a:sym typeface="Times New Roman"/>
              </a:rPr>
              <a:t>1</a:t>
            </a:r>
            <a:r>
              <a:rPr b="1" lang="en-IN" sz="2400">
                <a:solidFill>
                  <a:schemeClr val="dk1"/>
                </a:solidFill>
                <a:latin typeface="Times New Roman"/>
                <a:ea typeface="Times New Roman"/>
                <a:cs typeface="Times New Roman"/>
                <a:sym typeface="Times New Roman"/>
              </a:rPr>
              <a:t>, v</a:t>
            </a:r>
            <a:r>
              <a:rPr b="1" baseline="-25000" lang="en-IN" sz="2400">
                <a:solidFill>
                  <a:schemeClr val="dk1"/>
                </a:solidFill>
                <a:latin typeface="Times New Roman"/>
                <a:ea typeface="Times New Roman"/>
                <a:cs typeface="Times New Roman"/>
                <a:sym typeface="Times New Roman"/>
              </a:rPr>
              <a:t>2</a:t>
            </a:r>
            <a:r>
              <a:rPr b="1" lang="en-IN" sz="2400">
                <a:solidFill>
                  <a:schemeClr val="dk1"/>
                </a:solidFill>
                <a:latin typeface="Times New Roman"/>
                <a:ea typeface="Times New Roman"/>
                <a:cs typeface="Times New Roman"/>
                <a:sym typeface="Times New Roman"/>
              </a:rPr>
              <a:t>)</a:t>
            </a:r>
            <a:r>
              <a:rPr lang="en-IN" sz="2400">
                <a:solidFill>
                  <a:schemeClr val="dk1"/>
                </a:solidFill>
                <a:latin typeface="Times New Roman"/>
                <a:ea typeface="Times New Roman"/>
                <a:cs typeface="Times New Roman"/>
                <a:sym typeface="Times New Roman"/>
              </a:rPr>
              <a:t>  is the number of pairs of nodes u and w  such that the edge (v</a:t>
            </a:r>
            <a:r>
              <a:rPr baseline="-25000" lang="en-IN" sz="2400">
                <a:solidFill>
                  <a:schemeClr val="dk1"/>
                </a:solidFill>
                <a:latin typeface="Times New Roman"/>
                <a:ea typeface="Times New Roman"/>
                <a:cs typeface="Times New Roman"/>
                <a:sym typeface="Times New Roman"/>
              </a:rPr>
              <a:t>1</a:t>
            </a:r>
            <a:r>
              <a:rPr lang="en-IN" sz="2400">
                <a:solidFill>
                  <a:schemeClr val="dk1"/>
                </a:solidFill>
                <a:latin typeface="Times New Roman"/>
                <a:ea typeface="Times New Roman"/>
                <a:cs typeface="Times New Roman"/>
                <a:sym typeface="Times New Roman"/>
              </a:rPr>
              <a:t>, v</a:t>
            </a:r>
            <a:r>
              <a:rPr baseline="-25000" lang="en-IN" sz="2400">
                <a:solidFill>
                  <a:schemeClr val="dk1"/>
                </a:solidFill>
                <a:latin typeface="Times New Roman"/>
                <a:ea typeface="Times New Roman"/>
                <a:cs typeface="Times New Roman"/>
                <a:sym typeface="Times New Roman"/>
              </a:rPr>
              <a:t>2</a:t>
            </a:r>
            <a:r>
              <a:rPr lang="en-IN" sz="2400">
                <a:solidFill>
                  <a:schemeClr val="dk1"/>
                </a:solidFill>
                <a:latin typeface="Times New Roman"/>
                <a:ea typeface="Times New Roman"/>
                <a:cs typeface="Times New Roman"/>
                <a:sym typeface="Times New Roman"/>
              </a:rPr>
              <a:t>) lies on the shortest path between u and w.</a:t>
            </a:r>
            <a:endParaRPr sz="2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IN" sz="2400">
                <a:latin typeface="Times New Roman"/>
                <a:ea typeface="Times New Roman"/>
                <a:cs typeface="Times New Roman"/>
                <a:sym typeface="Times New Roman"/>
              </a:rPr>
              <a:t>Informally, it is </a:t>
            </a:r>
            <a:r>
              <a:rPr b="1" lang="en-IN" sz="2400">
                <a:latin typeface="Times New Roman"/>
                <a:ea typeface="Times New Roman"/>
                <a:cs typeface="Times New Roman"/>
                <a:sym typeface="Times New Roman"/>
              </a:rPr>
              <a:t>the number of shortest paths that pass along the edge.</a:t>
            </a:r>
            <a:endParaRPr b="1" sz="2400">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pic>
        <p:nvPicPr>
          <p:cNvPr id="556" name="Google Shape;556;p85"/>
          <p:cNvPicPr preferRelativeResize="0"/>
          <p:nvPr/>
        </p:nvPicPr>
        <p:blipFill>
          <a:blip r:embed="rId3">
            <a:alphaModFix/>
          </a:blip>
          <a:stretch>
            <a:fillRect/>
          </a:stretch>
        </p:blipFill>
        <p:spPr>
          <a:xfrm>
            <a:off x="268675" y="3692475"/>
            <a:ext cx="4506800" cy="2034450"/>
          </a:xfrm>
          <a:prstGeom prst="rect">
            <a:avLst/>
          </a:prstGeom>
          <a:noFill/>
          <a:ln>
            <a:noFill/>
          </a:ln>
        </p:spPr>
      </p:pic>
      <p:sp>
        <p:nvSpPr>
          <p:cNvPr id="557" name="Google Shape;557;p85"/>
          <p:cNvSpPr txBox="1"/>
          <p:nvPr/>
        </p:nvSpPr>
        <p:spPr>
          <a:xfrm>
            <a:off x="5215125" y="3692475"/>
            <a:ext cx="3875700" cy="1900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IN" sz="1800"/>
              <a:t>The edge betweenness of e(1, 2) is 4(= 6/2 + 1), as all the shortest paths from 2 to {4, 5, 6, 7, 8, 9} have to either pass e(1, 2) or e(2, 3), and e(1,2) is the shortest path between 1 and 2</a:t>
            </a:r>
            <a:endParaRPr sz="1800"/>
          </a:p>
        </p:txBody>
      </p:sp>
      <p:cxnSp>
        <p:nvCxnSpPr>
          <p:cNvPr id="558" name="Google Shape;558;p85"/>
          <p:cNvCxnSpPr/>
          <p:nvPr/>
        </p:nvCxnSpPr>
        <p:spPr>
          <a:xfrm flipH="1" rot="10800000">
            <a:off x="4124225" y="4875800"/>
            <a:ext cx="353400" cy="545100"/>
          </a:xfrm>
          <a:prstGeom prst="straightConnector1">
            <a:avLst/>
          </a:prstGeom>
          <a:noFill/>
          <a:ln cap="flat" cmpd="sng" w="9525">
            <a:solidFill>
              <a:srgbClr val="00FFFF"/>
            </a:solidFill>
            <a:prstDash val="solid"/>
            <a:round/>
            <a:headEnd len="med" w="med" type="none"/>
            <a:tailEnd len="med" w="med" type="none"/>
          </a:ln>
          <a:effectLst>
            <a:outerShdw blurRad="1428750" rotWithShape="0" algn="bl" dir="1800000" dist="19050">
              <a:srgbClr val="FF00FF">
                <a:alpha val="90000"/>
              </a:srgbClr>
            </a:outerShdw>
            <a:reflection blurRad="0" dir="5400000" dist="38100" endA="0" endPos="30000" fadeDir="5400012" kx="0" rotWithShape="0" algn="bl" stA="39000" stPos="0" sy="-100000" ky="0"/>
          </a:effectLst>
        </p:spPr>
      </p:cxnSp>
      <p:pic>
        <p:nvPicPr>
          <p:cNvPr id="559" name="Google Shape;559;p85"/>
          <p:cNvPicPr preferRelativeResize="0"/>
          <p:nvPr/>
        </p:nvPicPr>
        <p:blipFill>
          <a:blip r:embed="rId4">
            <a:alphaModFix/>
          </a:blip>
          <a:stretch>
            <a:fillRect/>
          </a:stretch>
        </p:blipFill>
        <p:spPr>
          <a:xfrm>
            <a:off x="6548825" y="5877775"/>
            <a:ext cx="2847975" cy="1400175"/>
          </a:xfrm>
          <a:prstGeom prst="rect">
            <a:avLst/>
          </a:prstGeom>
          <a:noFill/>
          <a:ln>
            <a:noFill/>
          </a:ln>
        </p:spPr>
      </p:pic>
      <p:sp>
        <p:nvSpPr>
          <p:cNvPr id="560" name="Google Shape;560;p85"/>
          <p:cNvSpPr txBox="1"/>
          <p:nvPr/>
        </p:nvSpPr>
        <p:spPr>
          <a:xfrm>
            <a:off x="683825" y="5877775"/>
            <a:ext cx="5865000" cy="8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IN" sz="2400">
                <a:latin typeface="Times New Roman"/>
                <a:ea typeface="Times New Roman"/>
                <a:cs typeface="Times New Roman"/>
                <a:sym typeface="Times New Roman"/>
              </a:rPr>
              <a:t>The edge with higher betweenness tends to be the </a:t>
            </a:r>
            <a:r>
              <a:rPr b="1" i="1" lang="en-IN" sz="2400">
                <a:solidFill>
                  <a:srgbClr val="1155CC"/>
                </a:solidFill>
                <a:latin typeface="Times New Roman"/>
                <a:ea typeface="Times New Roman"/>
                <a:cs typeface="Times New Roman"/>
                <a:sym typeface="Times New Roman"/>
              </a:rPr>
              <a:t>bridge</a:t>
            </a:r>
            <a:r>
              <a:rPr b="1" i="1" lang="en-IN" sz="2400">
                <a:latin typeface="Times New Roman"/>
                <a:ea typeface="Times New Roman"/>
                <a:cs typeface="Times New Roman"/>
                <a:sym typeface="Times New Roman"/>
              </a:rPr>
              <a:t> between two communities.</a:t>
            </a:r>
            <a:endParaRPr b="1" i="1" sz="24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i="1" sz="1800">
              <a:latin typeface="Times New Roman"/>
              <a:ea typeface="Times New Roman"/>
              <a:cs typeface="Times New Roman"/>
              <a:sym typeface="Times New Roman"/>
            </a:endParaRPr>
          </a:p>
          <a:p>
            <a:pPr indent="0" lvl="0" marL="0" rtl="0" algn="l">
              <a:spcBef>
                <a:spcPts val="0"/>
              </a:spcBef>
              <a:spcAft>
                <a:spcPts val="0"/>
              </a:spcAft>
              <a:buNone/>
            </a:pPr>
            <a:r>
              <a:t/>
            </a:r>
            <a:endParaRPr b="1" i="1" sz="1800">
              <a:latin typeface="Times New Roman"/>
              <a:ea typeface="Times New Roman"/>
              <a:cs typeface="Times New Roman"/>
              <a:sym typeface="Times New Roman"/>
            </a:endParaRPr>
          </a:p>
        </p:txBody>
      </p:sp>
      <p:pic>
        <p:nvPicPr>
          <p:cNvPr id="561" name="Google Shape;561;p85"/>
          <p:cNvPicPr preferRelativeResize="0"/>
          <p:nvPr/>
        </p:nvPicPr>
        <p:blipFill rotWithShape="1">
          <a:blip r:embed="rId5">
            <a:alphaModFix/>
          </a:blip>
          <a:srcRect b="0" l="0" r="3809" t="0"/>
          <a:stretch/>
        </p:blipFill>
        <p:spPr>
          <a:xfrm>
            <a:off x="6358950" y="5532013"/>
            <a:ext cx="3037850" cy="1826425"/>
          </a:xfrm>
          <a:prstGeom prst="rect">
            <a:avLst/>
          </a:prstGeom>
          <a:noFill/>
          <a:ln cap="flat" cmpd="sng" w="25400">
            <a:solidFill>
              <a:srgbClr val="B7B7B7"/>
            </a:solidFill>
            <a:prstDash val="solid"/>
            <a:miter lim="8000"/>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86"/>
          <p:cNvSpPr txBox="1"/>
          <p:nvPr/>
        </p:nvSpPr>
        <p:spPr>
          <a:xfrm>
            <a:off x="265200" y="301325"/>
            <a:ext cx="9471600" cy="1138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IN" sz="4400">
                <a:latin typeface="Times New Roman"/>
                <a:ea typeface="Times New Roman"/>
                <a:cs typeface="Times New Roman"/>
                <a:sym typeface="Times New Roman"/>
              </a:rPr>
              <a:t>Breadth First Search</a:t>
            </a:r>
            <a:endParaRPr b="0" sz="4400" strike="noStrike">
              <a:solidFill>
                <a:srgbClr val="000000"/>
              </a:solidFill>
              <a:latin typeface="Times New Roman"/>
              <a:ea typeface="Times New Roman"/>
              <a:cs typeface="Times New Roman"/>
              <a:sym typeface="Times New Roman"/>
            </a:endParaRPr>
          </a:p>
        </p:txBody>
      </p:sp>
      <p:sp>
        <p:nvSpPr>
          <p:cNvPr id="567" name="Google Shape;567;p86"/>
          <p:cNvSpPr txBox="1"/>
          <p:nvPr/>
        </p:nvSpPr>
        <p:spPr>
          <a:xfrm>
            <a:off x="265075" y="1769050"/>
            <a:ext cx="9471600" cy="49518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IN" sz="2400">
                <a:solidFill>
                  <a:schemeClr val="dk1"/>
                </a:solidFill>
                <a:latin typeface="Times New Roman"/>
                <a:ea typeface="Times New Roman"/>
                <a:cs typeface="Times New Roman"/>
                <a:sym typeface="Times New Roman"/>
              </a:rPr>
              <a:t>Breadth-first search (BFS) is a method for traversing all the nodes of a tree or graph, </a:t>
            </a:r>
            <a:r>
              <a:rPr lang="en-IN" sz="2400">
                <a:solidFill>
                  <a:srgbClr val="1155CC"/>
                </a:solidFill>
                <a:latin typeface="Times New Roman"/>
                <a:ea typeface="Times New Roman"/>
                <a:cs typeface="Times New Roman"/>
                <a:sym typeface="Times New Roman"/>
              </a:rPr>
              <a:t>one level at a time</a:t>
            </a:r>
            <a:r>
              <a:rPr lang="en-IN"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1200"/>
              </a:spcAft>
              <a:buClr>
                <a:schemeClr val="dk1"/>
              </a:buClr>
              <a:buSzPts val="1100"/>
              <a:buFont typeface="Arial"/>
              <a:buNone/>
            </a:pPr>
            <a:r>
              <a:rPr lang="en-IN" sz="2400">
                <a:solidFill>
                  <a:schemeClr val="dk1"/>
                </a:solidFill>
                <a:latin typeface="Times New Roman"/>
                <a:ea typeface="Times New Roman"/>
                <a:cs typeface="Times New Roman"/>
                <a:sym typeface="Times New Roman"/>
              </a:rPr>
              <a:t>BFS finds the </a:t>
            </a:r>
            <a:r>
              <a:rPr b="1" lang="en-IN" sz="2400">
                <a:solidFill>
                  <a:schemeClr val="dk1"/>
                </a:solidFill>
                <a:latin typeface="Times New Roman"/>
                <a:ea typeface="Times New Roman"/>
                <a:cs typeface="Times New Roman"/>
                <a:sym typeface="Times New Roman"/>
              </a:rPr>
              <a:t>shortest path</a:t>
            </a:r>
            <a:r>
              <a:rPr lang="en-IN" sz="2400">
                <a:solidFill>
                  <a:schemeClr val="dk1"/>
                </a:solidFill>
                <a:latin typeface="Times New Roman"/>
                <a:ea typeface="Times New Roman"/>
                <a:cs typeface="Times New Roman"/>
                <a:sym typeface="Times New Roman"/>
              </a:rPr>
              <a:t> between the starting point and any other reachable node. </a:t>
            </a:r>
            <a:endParaRPr sz="2400">
              <a:solidFill>
                <a:schemeClr val="dk1"/>
              </a:solidFill>
              <a:latin typeface="Times New Roman"/>
              <a:ea typeface="Times New Roman"/>
              <a:cs typeface="Times New Roman"/>
              <a:sym typeface="Times New Roman"/>
            </a:endParaRPr>
          </a:p>
        </p:txBody>
      </p:sp>
      <p:pic>
        <p:nvPicPr>
          <p:cNvPr id="568" name="Google Shape;568;p86"/>
          <p:cNvPicPr preferRelativeResize="0"/>
          <p:nvPr/>
        </p:nvPicPr>
        <p:blipFill>
          <a:blip r:embed="rId3">
            <a:alphaModFix/>
          </a:blip>
          <a:stretch>
            <a:fillRect/>
          </a:stretch>
        </p:blipFill>
        <p:spPr>
          <a:xfrm>
            <a:off x="692375" y="4147100"/>
            <a:ext cx="1712225" cy="1331725"/>
          </a:xfrm>
          <a:prstGeom prst="rect">
            <a:avLst/>
          </a:prstGeom>
          <a:noFill/>
          <a:ln cap="flat" cmpd="sng" w="25400">
            <a:solidFill>
              <a:srgbClr val="666666"/>
            </a:solidFill>
            <a:prstDash val="solid"/>
            <a:miter lim="8000"/>
            <a:headEnd len="sm" w="sm" type="none"/>
            <a:tailEnd len="sm" w="sm" type="none"/>
          </a:ln>
        </p:spPr>
      </p:pic>
      <p:pic>
        <p:nvPicPr>
          <p:cNvPr id="569" name="Google Shape;569;p86"/>
          <p:cNvPicPr preferRelativeResize="0"/>
          <p:nvPr/>
        </p:nvPicPr>
        <p:blipFill>
          <a:blip r:embed="rId4">
            <a:alphaModFix/>
          </a:blip>
          <a:stretch>
            <a:fillRect/>
          </a:stretch>
        </p:blipFill>
        <p:spPr>
          <a:xfrm>
            <a:off x="2947138" y="4137087"/>
            <a:ext cx="1712225" cy="1351758"/>
          </a:xfrm>
          <a:prstGeom prst="rect">
            <a:avLst/>
          </a:prstGeom>
          <a:noFill/>
          <a:ln cap="flat" cmpd="sng" w="25400">
            <a:solidFill>
              <a:srgbClr val="666666"/>
            </a:solidFill>
            <a:prstDash val="solid"/>
            <a:miter lim="8000"/>
            <a:headEnd len="sm" w="sm" type="none"/>
            <a:tailEnd len="sm" w="sm" type="none"/>
          </a:ln>
        </p:spPr>
      </p:pic>
      <p:pic>
        <p:nvPicPr>
          <p:cNvPr id="570" name="Google Shape;570;p86"/>
          <p:cNvPicPr preferRelativeResize="0"/>
          <p:nvPr/>
        </p:nvPicPr>
        <p:blipFill>
          <a:blip r:embed="rId5">
            <a:alphaModFix/>
          </a:blip>
          <a:stretch>
            <a:fillRect/>
          </a:stretch>
        </p:blipFill>
        <p:spPr>
          <a:xfrm>
            <a:off x="5201900" y="4147100"/>
            <a:ext cx="1712225" cy="1330043"/>
          </a:xfrm>
          <a:prstGeom prst="rect">
            <a:avLst/>
          </a:prstGeom>
          <a:noFill/>
          <a:ln cap="flat" cmpd="sng" w="25400">
            <a:solidFill>
              <a:srgbClr val="666666"/>
            </a:solidFill>
            <a:prstDash val="solid"/>
            <a:miter lim="8000"/>
            <a:headEnd len="sm" w="sm" type="none"/>
            <a:tailEnd len="sm" w="sm" type="none"/>
          </a:ln>
        </p:spPr>
      </p:pic>
      <p:pic>
        <p:nvPicPr>
          <p:cNvPr id="571" name="Google Shape;571;p86"/>
          <p:cNvPicPr preferRelativeResize="0"/>
          <p:nvPr/>
        </p:nvPicPr>
        <p:blipFill>
          <a:blip r:embed="rId6">
            <a:alphaModFix/>
          </a:blip>
          <a:stretch>
            <a:fillRect/>
          </a:stretch>
        </p:blipFill>
        <p:spPr>
          <a:xfrm>
            <a:off x="7456675" y="4137075"/>
            <a:ext cx="1712200" cy="1338639"/>
          </a:xfrm>
          <a:prstGeom prst="rect">
            <a:avLst/>
          </a:prstGeom>
          <a:noFill/>
          <a:ln cap="flat" cmpd="sng" w="25400">
            <a:solidFill>
              <a:srgbClr val="666666"/>
            </a:solidFill>
            <a:prstDash val="solid"/>
            <a:miter lim="8000"/>
            <a:headEnd len="sm" w="sm" type="none"/>
            <a:tailEnd len="sm" w="sm" type="none"/>
          </a:ln>
        </p:spPr>
      </p:pic>
      <p:sp>
        <p:nvSpPr>
          <p:cNvPr id="572" name="Google Shape;572;p86"/>
          <p:cNvSpPr/>
          <p:nvPr/>
        </p:nvSpPr>
        <p:spPr>
          <a:xfrm>
            <a:off x="2537650" y="4792900"/>
            <a:ext cx="298800" cy="16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0000"/>
              </a:srgbClr>
            </a:outerShdw>
            <a:reflection blurRad="0" dir="5400000" dist="38100" endA="0" endPos="30000" fadeDir="5400012" kx="0" rotWithShape="0" algn="bl" stA="2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86"/>
          <p:cNvSpPr/>
          <p:nvPr/>
        </p:nvSpPr>
        <p:spPr>
          <a:xfrm>
            <a:off x="7036000" y="4792900"/>
            <a:ext cx="298800" cy="16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0000"/>
              </a:srgbClr>
            </a:outerShdw>
            <a:reflection blurRad="0" dir="5400000" dist="38100" endA="0" endPos="30000" fadeDir="5400012" kx="0" rotWithShape="0" algn="bl" stA="2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86"/>
          <p:cNvSpPr/>
          <p:nvPr/>
        </p:nvSpPr>
        <p:spPr>
          <a:xfrm>
            <a:off x="4781225" y="4792900"/>
            <a:ext cx="298800" cy="16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0000"/>
              </a:srgbClr>
            </a:outerShdw>
            <a:reflection blurRad="0" dir="5400000" dist="38100" endA="0" endPos="30000" fadeDir="5400012" kx="0" rotWithShape="0" algn="bl" stA="2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86"/>
          <p:cNvSpPr txBox="1"/>
          <p:nvPr/>
        </p:nvSpPr>
        <p:spPr>
          <a:xfrm>
            <a:off x="830150" y="6047975"/>
            <a:ext cx="8338800" cy="7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IN" sz="1800"/>
              <a:t>Traverse through one level of children, then through grandchildren and so on..</a:t>
            </a:r>
            <a:endParaRPr i="1"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69138"/>
        </a:solidFill>
      </p:bgPr>
    </p:bg>
    <p:spTree>
      <p:nvGrpSpPr>
        <p:cNvPr id="579" name="Shape 579"/>
        <p:cNvGrpSpPr/>
        <p:nvPr/>
      </p:nvGrpSpPr>
      <p:grpSpPr>
        <a:xfrm>
          <a:off x="0" y="0"/>
          <a:ext cx="0" cy="0"/>
          <a:chOff x="0" y="0"/>
          <a:chExt cx="0" cy="0"/>
        </a:xfrm>
      </p:grpSpPr>
      <p:sp>
        <p:nvSpPr>
          <p:cNvPr id="580" name="Google Shape;580;p87"/>
          <p:cNvSpPr txBox="1"/>
          <p:nvPr/>
        </p:nvSpPr>
        <p:spPr>
          <a:xfrm>
            <a:off x="265200" y="301325"/>
            <a:ext cx="9471600" cy="1138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IN" sz="4400">
                <a:latin typeface="Times New Roman"/>
                <a:ea typeface="Times New Roman"/>
                <a:cs typeface="Times New Roman"/>
                <a:sym typeface="Times New Roman"/>
              </a:rPr>
              <a:t>Understanding the Algorithm</a:t>
            </a:r>
            <a:endParaRPr b="0" sz="4400" strike="noStrike">
              <a:solidFill>
                <a:srgbClr val="000000"/>
              </a:solidFill>
              <a:latin typeface="Times New Roman"/>
              <a:ea typeface="Times New Roman"/>
              <a:cs typeface="Times New Roman"/>
              <a:sym typeface="Times New Roman"/>
            </a:endParaRPr>
          </a:p>
        </p:txBody>
      </p:sp>
      <p:sp>
        <p:nvSpPr>
          <p:cNvPr id="581" name="Google Shape;581;p87"/>
          <p:cNvSpPr txBox="1"/>
          <p:nvPr/>
        </p:nvSpPr>
        <p:spPr>
          <a:xfrm>
            <a:off x="265075" y="1769050"/>
            <a:ext cx="9471600" cy="4951800"/>
          </a:xfrm>
          <a:prstGeom prst="rect">
            <a:avLst/>
          </a:prstGeom>
          <a:noFill/>
          <a:ln>
            <a:noFill/>
          </a:ln>
        </p:spPr>
        <p:txBody>
          <a:bodyPr anchorCtr="0" anchor="t" bIns="0" lIns="0" spcFirstLastPara="1" rIns="0" wrap="square" tIns="0">
            <a:noAutofit/>
          </a:bodyPr>
          <a:lstStyle/>
          <a:p>
            <a:pPr indent="-381000" lvl="0" marL="457200" rtl="0" algn="just">
              <a:lnSpc>
                <a:spcPct val="115000"/>
              </a:lnSpc>
              <a:spcBef>
                <a:spcPts val="0"/>
              </a:spcBef>
              <a:spcAft>
                <a:spcPts val="0"/>
              </a:spcAft>
              <a:buClr>
                <a:schemeClr val="dk1"/>
              </a:buClr>
              <a:buSzPts val="2400"/>
              <a:buFont typeface="Times New Roman"/>
              <a:buAutoNum type="arabicPeriod"/>
            </a:pPr>
            <a:r>
              <a:rPr b="1" lang="en-IN" sz="2400">
                <a:solidFill>
                  <a:schemeClr val="dk1"/>
                </a:solidFill>
                <a:latin typeface="Times New Roman"/>
                <a:ea typeface="Times New Roman"/>
                <a:cs typeface="Times New Roman"/>
                <a:sym typeface="Times New Roman"/>
              </a:rPr>
              <a:t>Perform a breadth-first search(BFS) on the graph, starting at the node X</a:t>
            </a:r>
            <a:r>
              <a:rPr lang="en-IN"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457200" lvl="0" marL="0" rtl="0" algn="just">
              <a:lnSpc>
                <a:spcPct val="115000"/>
              </a:lnSpc>
              <a:spcBef>
                <a:spcPts val="0"/>
              </a:spcBef>
              <a:spcAft>
                <a:spcPts val="0"/>
              </a:spcAft>
              <a:buClr>
                <a:schemeClr val="dk1"/>
              </a:buClr>
              <a:buSzPts val="1100"/>
              <a:buFont typeface="Arial"/>
              <a:buNone/>
            </a:pPr>
            <a:r>
              <a:rPr lang="en-IN" sz="2400">
                <a:solidFill>
                  <a:schemeClr val="dk1"/>
                </a:solidFill>
                <a:latin typeface="Times New Roman"/>
                <a:ea typeface="Times New Roman"/>
                <a:cs typeface="Times New Roman"/>
                <a:sym typeface="Times New Roman"/>
              </a:rPr>
              <a:t>We will apply GN algorithm on the graph below.</a:t>
            </a:r>
            <a:endParaRPr sz="2400">
              <a:solidFill>
                <a:schemeClr val="dk1"/>
              </a:solidFill>
              <a:latin typeface="Times New Roman"/>
              <a:ea typeface="Times New Roman"/>
              <a:cs typeface="Times New Roman"/>
              <a:sym typeface="Times New Roman"/>
            </a:endParaRPr>
          </a:p>
        </p:txBody>
      </p:sp>
      <p:pic>
        <p:nvPicPr>
          <p:cNvPr id="582" name="Google Shape;582;p87"/>
          <p:cNvPicPr preferRelativeResize="0"/>
          <p:nvPr/>
        </p:nvPicPr>
        <p:blipFill>
          <a:blip r:embed="rId3">
            <a:alphaModFix/>
          </a:blip>
          <a:stretch>
            <a:fillRect/>
          </a:stretch>
        </p:blipFill>
        <p:spPr>
          <a:xfrm>
            <a:off x="1920875" y="3171100"/>
            <a:ext cx="6238875" cy="3114675"/>
          </a:xfrm>
          <a:prstGeom prst="rect">
            <a:avLst/>
          </a:prstGeom>
          <a:noFill/>
          <a:ln cap="flat" cmpd="sng" w="9525">
            <a:solidFill>
              <a:srgbClr val="666666"/>
            </a:solidFill>
            <a:prstDash val="solid"/>
            <a:round/>
            <a:headEnd len="sm" w="sm" type="none"/>
            <a:tailEnd len="sm" w="sm" type="none"/>
          </a:ln>
          <a:effectLst>
            <a:outerShdw blurRad="157163" rotWithShape="0" algn="bl" dir="1379999" dist="9525">
              <a:schemeClr val="dk1"/>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pic>
        <p:nvPicPr>
          <p:cNvPr id="587" name="Google Shape;587;p88"/>
          <p:cNvPicPr preferRelativeResize="0"/>
          <p:nvPr/>
        </p:nvPicPr>
        <p:blipFill>
          <a:blip r:embed="rId3">
            <a:alphaModFix/>
          </a:blip>
          <a:stretch>
            <a:fillRect/>
          </a:stretch>
        </p:blipFill>
        <p:spPr>
          <a:xfrm>
            <a:off x="1004025" y="1869125"/>
            <a:ext cx="7839075" cy="4543425"/>
          </a:xfrm>
          <a:prstGeom prst="rect">
            <a:avLst/>
          </a:prstGeom>
          <a:noFill/>
          <a:ln>
            <a:noFill/>
          </a:ln>
          <a:effectLst>
            <a:outerShdw blurRad="271463" rotWithShape="0" algn="bl" dir="5400000" dist="19050">
              <a:schemeClr val="dk1"/>
            </a:outerShdw>
          </a:effectLst>
        </p:spPr>
      </p:pic>
      <p:sp>
        <p:nvSpPr>
          <p:cNvPr id="588" name="Google Shape;588;p88"/>
          <p:cNvSpPr txBox="1"/>
          <p:nvPr/>
        </p:nvSpPr>
        <p:spPr>
          <a:xfrm>
            <a:off x="1968163" y="6675750"/>
            <a:ext cx="61443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2400"/>
              <a:t>BFS with start node as A</a:t>
            </a:r>
            <a:endParaRPr b="1" sz="2400"/>
          </a:p>
        </p:txBody>
      </p:sp>
      <p:sp>
        <p:nvSpPr>
          <p:cNvPr id="589" name="Google Shape;589;p88"/>
          <p:cNvSpPr txBox="1"/>
          <p:nvPr/>
        </p:nvSpPr>
        <p:spPr>
          <a:xfrm>
            <a:off x="2981225" y="4881875"/>
            <a:ext cx="13599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solidFill>
                  <a:srgbClr val="5B0F00"/>
                </a:solidFill>
              </a:rPr>
              <a:t>DAG Edges</a:t>
            </a:r>
            <a:endParaRPr>
              <a:solidFill>
                <a:srgbClr val="5B0F00"/>
              </a:solidFill>
            </a:endParaRPr>
          </a:p>
          <a:p>
            <a:pPr indent="0" lvl="0" marL="0" rtl="0" algn="l">
              <a:spcBef>
                <a:spcPts val="0"/>
              </a:spcBef>
              <a:spcAft>
                <a:spcPts val="0"/>
              </a:spcAft>
              <a:buNone/>
            </a:pPr>
            <a:r>
              <a:rPr lang="en-IN">
                <a:solidFill>
                  <a:srgbClr val="5B0F00"/>
                </a:solidFill>
              </a:rPr>
              <a:t>(Directed Acyclic Graph)</a:t>
            </a:r>
            <a:endParaRPr>
              <a:solidFill>
                <a:srgbClr val="5B0F00"/>
              </a:solidFill>
            </a:endParaRPr>
          </a:p>
        </p:txBody>
      </p:sp>
      <p:cxnSp>
        <p:nvCxnSpPr>
          <p:cNvPr id="590" name="Google Shape;590;p88"/>
          <p:cNvCxnSpPr/>
          <p:nvPr/>
        </p:nvCxnSpPr>
        <p:spPr>
          <a:xfrm>
            <a:off x="4048550" y="5130375"/>
            <a:ext cx="2427300" cy="29400"/>
          </a:xfrm>
          <a:prstGeom prst="straightConnector1">
            <a:avLst/>
          </a:prstGeom>
          <a:noFill/>
          <a:ln cap="flat" cmpd="sng" w="9525">
            <a:solidFill>
              <a:schemeClr val="dk2"/>
            </a:solidFill>
            <a:prstDash val="solid"/>
            <a:round/>
            <a:headEnd len="med" w="med" type="none"/>
            <a:tailEnd len="med" w="med" type="triangle"/>
          </a:ln>
        </p:spPr>
      </p:cxnSp>
      <p:cxnSp>
        <p:nvCxnSpPr>
          <p:cNvPr id="591" name="Google Shape;591;p88"/>
          <p:cNvCxnSpPr/>
          <p:nvPr/>
        </p:nvCxnSpPr>
        <p:spPr>
          <a:xfrm flipH="1" rot="10800000">
            <a:off x="4048550" y="3975350"/>
            <a:ext cx="2515200" cy="1029600"/>
          </a:xfrm>
          <a:prstGeom prst="straightConnector1">
            <a:avLst/>
          </a:prstGeom>
          <a:noFill/>
          <a:ln cap="flat" cmpd="sng" w="9525">
            <a:solidFill>
              <a:schemeClr val="dk2"/>
            </a:solidFill>
            <a:prstDash val="solid"/>
            <a:round/>
            <a:headEnd len="med" w="med" type="none"/>
            <a:tailEnd len="med" w="med" type="triangle"/>
          </a:ln>
        </p:spPr>
      </p:cxnSp>
      <p:cxnSp>
        <p:nvCxnSpPr>
          <p:cNvPr id="592" name="Google Shape;592;p88"/>
          <p:cNvCxnSpPr/>
          <p:nvPr/>
        </p:nvCxnSpPr>
        <p:spPr>
          <a:xfrm>
            <a:off x="6154250" y="2980975"/>
            <a:ext cx="423900" cy="263100"/>
          </a:xfrm>
          <a:prstGeom prst="straightConnector1">
            <a:avLst/>
          </a:prstGeom>
          <a:noFill/>
          <a:ln cap="flat" cmpd="sng" w="9525">
            <a:solidFill>
              <a:schemeClr val="dk2"/>
            </a:solidFill>
            <a:prstDash val="solid"/>
            <a:round/>
            <a:headEnd len="med" w="med" type="none"/>
            <a:tailEnd len="med" w="med" type="triangle"/>
          </a:ln>
        </p:spPr>
      </p:cxnSp>
      <p:sp>
        <p:nvSpPr>
          <p:cNvPr id="593" name="Google Shape;593;p88"/>
          <p:cNvSpPr txBox="1"/>
          <p:nvPr/>
        </p:nvSpPr>
        <p:spPr>
          <a:xfrm>
            <a:off x="5642150" y="2703150"/>
            <a:ext cx="775200" cy="1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t>Parent</a:t>
            </a:r>
            <a:endParaRPr/>
          </a:p>
        </p:txBody>
      </p:sp>
      <p:cxnSp>
        <p:nvCxnSpPr>
          <p:cNvPr id="594" name="Google Shape;594;p88"/>
          <p:cNvCxnSpPr/>
          <p:nvPr/>
        </p:nvCxnSpPr>
        <p:spPr>
          <a:xfrm rot="10800000">
            <a:off x="7791975" y="4794125"/>
            <a:ext cx="102300" cy="394800"/>
          </a:xfrm>
          <a:prstGeom prst="straightConnector1">
            <a:avLst/>
          </a:prstGeom>
          <a:noFill/>
          <a:ln cap="flat" cmpd="sng" w="9525">
            <a:solidFill>
              <a:schemeClr val="dk2"/>
            </a:solidFill>
            <a:prstDash val="solid"/>
            <a:round/>
            <a:headEnd len="med" w="med" type="none"/>
            <a:tailEnd len="med" w="med" type="triangle"/>
          </a:ln>
        </p:spPr>
      </p:cxnSp>
      <p:sp>
        <p:nvSpPr>
          <p:cNvPr id="595" name="Google Shape;595;p88"/>
          <p:cNvSpPr txBox="1"/>
          <p:nvPr/>
        </p:nvSpPr>
        <p:spPr>
          <a:xfrm>
            <a:off x="7601725" y="5107925"/>
            <a:ext cx="775200" cy="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t>Child</a:t>
            </a:r>
            <a:endParaRPr/>
          </a:p>
        </p:txBody>
      </p:sp>
      <p:sp>
        <p:nvSpPr>
          <p:cNvPr id="596" name="Google Shape;596;p88"/>
          <p:cNvSpPr txBox="1"/>
          <p:nvPr/>
        </p:nvSpPr>
        <p:spPr>
          <a:xfrm>
            <a:off x="265200" y="301325"/>
            <a:ext cx="9471600" cy="1138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IN" sz="4400">
                <a:latin typeface="Times New Roman"/>
                <a:ea typeface="Times New Roman"/>
                <a:cs typeface="Times New Roman"/>
                <a:sym typeface="Times New Roman"/>
              </a:rPr>
              <a:t>...</a:t>
            </a:r>
            <a:endParaRPr b="0" sz="4400"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44"/>
          <p:cNvSpPr txBox="1"/>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lang="en-IN" sz="4400" strike="noStrike">
                <a:solidFill>
                  <a:srgbClr val="000000"/>
                </a:solidFill>
                <a:latin typeface="Times New Roman"/>
                <a:ea typeface="Times New Roman"/>
                <a:cs typeface="Times New Roman"/>
                <a:sym typeface="Times New Roman"/>
              </a:rPr>
              <a:t>Singular Value Decomposition</a:t>
            </a:r>
            <a:endParaRPr b="0" sz="4400" strike="noStrike">
              <a:solidFill>
                <a:srgbClr val="000000"/>
              </a:solidFill>
              <a:latin typeface="Times New Roman"/>
              <a:ea typeface="Times New Roman"/>
              <a:cs typeface="Times New Roman"/>
              <a:sym typeface="Times New Roman"/>
            </a:endParaRPr>
          </a:p>
        </p:txBody>
      </p:sp>
      <p:sp>
        <p:nvSpPr>
          <p:cNvPr id="226" name="Google Shape;226;p44"/>
          <p:cNvSpPr txBox="1"/>
          <p:nvPr/>
        </p:nvSpPr>
        <p:spPr>
          <a:xfrm>
            <a:off x="504000" y="1769040"/>
            <a:ext cx="88700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990"/>
              <a:buFont typeface="Noto Sans Symbols"/>
              <a:buChar char="●"/>
            </a:pPr>
            <a:r>
              <a:rPr b="0" lang="en-IN" sz="2200" strike="noStrike">
                <a:solidFill>
                  <a:srgbClr val="000000"/>
                </a:solidFill>
                <a:latin typeface="Times New Roman"/>
                <a:ea typeface="Times New Roman"/>
                <a:cs typeface="Times New Roman"/>
                <a:sym typeface="Times New Roman"/>
              </a:rPr>
              <a:t>Illustration of SVD dimensions and sparseness </a:t>
            </a:r>
            <a:endParaRPr b="0" sz="2200" strike="noStrike">
              <a:solidFill>
                <a:srgbClr val="000000"/>
              </a:solidFill>
              <a:latin typeface="Times New Roman"/>
              <a:ea typeface="Times New Roman"/>
              <a:cs typeface="Times New Roman"/>
              <a:sym typeface="Times New Roman"/>
            </a:endParaRPr>
          </a:p>
        </p:txBody>
      </p:sp>
      <p:grpSp>
        <p:nvGrpSpPr>
          <p:cNvPr id="227" name="Google Shape;227;p44"/>
          <p:cNvGrpSpPr/>
          <p:nvPr/>
        </p:nvGrpSpPr>
        <p:grpSpPr>
          <a:xfrm>
            <a:off x="1224000" y="2342520"/>
            <a:ext cx="6135840" cy="2049480"/>
            <a:chOff x="1224000" y="2342520"/>
            <a:chExt cx="6135840" cy="2049480"/>
          </a:xfrm>
        </p:grpSpPr>
        <p:pic>
          <p:nvPicPr>
            <p:cNvPr id="228" name="Google Shape;228;p44"/>
            <p:cNvPicPr preferRelativeResize="0"/>
            <p:nvPr/>
          </p:nvPicPr>
          <p:blipFill rotWithShape="1">
            <a:blip r:embed="rId3">
              <a:alphaModFix/>
            </a:blip>
            <a:srcRect b="0" l="0" r="0" t="0"/>
            <a:stretch/>
          </p:blipFill>
          <p:spPr>
            <a:xfrm>
              <a:off x="1224000" y="2342520"/>
              <a:ext cx="6135840" cy="2049480"/>
            </a:xfrm>
            <a:prstGeom prst="rect">
              <a:avLst/>
            </a:prstGeom>
            <a:noFill/>
            <a:ln>
              <a:noFill/>
            </a:ln>
          </p:spPr>
        </p:pic>
        <p:sp>
          <p:nvSpPr>
            <p:cNvPr id="229" name="Google Shape;229;p44"/>
            <p:cNvSpPr/>
            <p:nvPr/>
          </p:nvSpPr>
          <p:spPr>
            <a:xfrm>
              <a:off x="4942080" y="3332880"/>
              <a:ext cx="960480" cy="381240"/>
            </a:xfrm>
            <a:prstGeom prst="rect">
              <a:avLst/>
            </a:prstGeom>
            <a:solidFill>
              <a:srgbClr val="CC9900">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4"/>
            <p:cNvSpPr/>
            <p:nvPr/>
          </p:nvSpPr>
          <p:spPr>
            <a:xfrm>
              <a:off x="4091040" y="2566080"/>
              <a:ext cx="622440" cy="1181160"/>
            </a:xfrm>
            <a:prstGeom prst="rect">
              <a:avLst/>
            </a:prstGeom>
            <a:solidFill>
              <a:srgbClr val="CC9900">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44"/>
          <p:cNvGrpSpPr/>
          <p:nvPr/>
        </p:nvGrpSpPr>
        <p:grpSpPr>
          <a:xfrm>
            <a:off x="1193400" y="4824000"/>
            <a:ext cx="7086600" cy="1765080"/>
            <a:chOff x="1193400" y="4824000"/>
            <a:chExt cx="7086600" cy="1765080"/>
          </a:xfrm>
        </p:grpSpPr>
        <p:pic>
          <p:nvPicPr>
            <p:cNvPr id="232" name="Google Shape;232;p44"/>
            <p:cNvPicPr preferRelativeResize="0"/>
            <p:nvPr/>
          </p:nvPicPr>
          <p:blipFill rotWithShape="1">
            <a:blip r:embed="rId4">
              <a:alphaModFix/>
            </a:blip>
            <a:srcRect b="0" l="0" r="0" t="0"/>
            <a:stretch/>
          </p:blipFill>
          <p:spPr>
            <a:xfrm>
              <a:off x="1193400" y="4824000"/>
              <a:ext cx="7086600" cy="1765080"/>
            </a:xfrm>
            <a:prstGeom prst="rect">
              <a:avLst/>
            </a:prstGeom>
            <a:noFill/>
            <a:ln>
              <a:noFill/>
            </a:ln>
          </p:spPr>
        </p:pic>
        <p:sp>
          <p:nvSpPr>
            <p:cNvPr id="233" name="Google Shape;233;p44"/>
            <p:cNvSpPr/>
            <p:nvPr/>
          </p:nvSpPr>
          <p:spPr>
            <a:xfrm>
              <a:off x="5738400" y="5144760"/>
              <a:ext cx="501840" cy="774720"/>
            </a:xfrm>
            <a:prstGeom prst="rect">
              <a:avLst/>
            </a:prstGeom>
            <a:solidFill>
              <a:srgbClr val="CC9900">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4"/>
            <p:cNvSpPr/>
            <p:nvPr/>
          </p:nvSpPr>
          <p:spPr>
            <a:xfrm>
              <a:off x="6462360" y="5712840"/>
              <a:ext cx="1636560" cy="416160"/>
            </a:xfrm>
            <a:prstGeom prst="rect">
              <a:avLst/>
            </a:prstGeom>
            <a:solidFill>
              <a:srgbClr val="CC9900">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69138"/>
        </a:solidFill>
      </p:bgPr>
    </p:bg>
    <p:spTree>
      <p:nvGrpSpPr>
        <p:cNvPr id="600" name="Shape 600"/>
        <p:cNvGrpSpPr/>
        <p:nvPr/>
      </p:nvGrpSpPr>
      <p:grpSpPr>
        <a:xfrm>
          <a:off x="0" y="0"/>
          <a:ext cx="0" cy="0"/>
          <a:chOff x="0" y="0"/>
          <a:chExt cx="0" cy="0"/>
        </a:xfrm>
      </p:grpSpPr>
      <p:sp>
        <p:nvSpPr>
          <p:cNvPr id="601" name="Google Shape;601;p89"/>
          <p:cNvSpPr txBox="1"/>
          <p:nvPr/>
        </p:nvSpPr>
        <p:spPr>
          <a:xfrm>
            <a:off x="265200" y="301325"/>
            <a:ext cx="9471600" cy="1138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IN" sz="4400">
                <a:latin typeface="Times New Roman"/>
                <a:ea typeface="Times New Roman"/>
                <a:cs typeface="Times New Roman"/>
                <a:sym typeface="Times New Roman"/>
              </a:rPr>
              <a:t>...</a:t>
            </a:r>
            <a:endParaRPr b="0" sz="4400" strike="noStrike">
              <a:solidFill>
                <a:srgbClr val="000000"/>
              </a:solidFill>
              <a:latin typeface="Times New Roman"/>
              <a:ea typeface="Times New Roman"/>
              <a:cs typeface="Times New Roman"/>
              <a:sym typeface="Times New Roman"/>
            </a:endParaRPr>
          </a:p>
        </p:txBody>
      </p:sp>
      <p:sp>
        <p:nvSpPr>
          <p:cNvPr id="602" name="Google Shape;602;p89"/>
          <p:cNvSpPr txBox="1"/>
          <p:nvPr/>
        </p:nvSpPr>
        <p:spPr>
          <a:xfrm>
            <a:off x="265075" y="1769050"/>
            <a:ext cx="9471600" cy="49518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IN" sz="2400">
                <a:solidFill>
                  <a:schemeClr val="dk1"/>
                </a:solidFill>
                <a:latin typeface="Times New Roman"/>
                <a:ea typeface="Times New Roman"/>
                <a:cs typeface="Times New Roman"/>
                <a:sym typeface="Times New Roman"/>
              </a:rPr>
              <a:t>2</a:t>
            </a:r>
            <a:r>
              <a:rPr b="1" lang="en-IN" sz="2400">
                <a:solidFill>
                  <a:schemeClr val="dk1"/>
                </a:solidFill>
                <a:latin typeface="Times New Roman"/>
                <a:ea typeface="Times New Roman"/>
                <a:cs typeface="Times New Roman"/>
                <a:sym typeface="Times New Roman"/>
              </a:rPr>
              <a:t>.	Label each vertex by the number of shortest paths from root to node. </a:t>
            </a:r>
            <a:endParaRPr b="1" sz="2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IN" sz="2400">
                <a:solidFill>
                  <a:schemeClr val="dk1"/>
                </a:solidFill>
                <a:latin typeface="Times New Roman"/>
                <a:ea typeface="Times New Roman"/>
                <a:cs typeface="Times New Roman"/>
                <a:sym typeface="Times New Roman"/>
              </a:rPr>
              <a:t>	</a:t>
            </a:r>
            <a:endParaRPr b="1" sz="2400">
              <a:solidFill>
                <a:schemeClr val="dk1"/>
              </a:solidFill>
              <a:latin typeface="Times New Roman"/>
              <a:ea typeface="Times New Roman"/>
              <a:cs typeface="Times New Roman"/>
              <a:sym typeface="Times New Roman"/>
            </a:endParaRPr>
          </a:p>
        </p:txBody>
      </p:sp>
      <p:pic>
        <p:nvPicPr>
          <p:cNvPr id="603" name="Google Shape;603;p89"/>
          <p:cNvPicPr preferRelativeResize="0"/>
          <p:nvPr/>
        </p:nvPicPr>
        <p:blipFill>
          <a:blip r:embed="rId3">
            <a:alphaModFix/>
          </a:blip>
          <a:stretch>
            <a:fillRect/>
          </a:stretch>
        </p:blipFill>
        <p:spPr>
          <a:xfrm>
            <a:off x="1031338" y="2369925"/>
            <a:ext cx="3736075" cy="4129550"/>
          </a:xfrm>
          <a:prstGeom prst="rect">
            <a:avLst/>
          </a:prstGeom>
          <a:noFill/>
          <a:ln>
            <a:noFill/>
          </a:ln>
          <a:effectLst>
            <a:outerShdw blurRad="185738" rotWithShape="0" algn="bl" dir="5400000" dist="19050">
              <a:srgbClr val="000000"/>
            </a:outerShdw>
          </a:effectLst>
        </p:spPr>
      </p:pic>
      <p:sp>
        <p:nvSpPr>
          <p:cNvPr id="604" name="Google Shape;604;p89"/>
          <p:cNvSpPr txBox="1"/>
          <p:nvPr/>
        </p:nvSpPr>
        <p:spPr>
          <a:xfrm>
            <a:off x="5207600" y="2756350"/>
            <a:ext cx="3590100" cy="3356700"/>
          </a:xfrm>
          <a:prstGeom prst="rect">
            <a:avLst/>
          </a:prstGeom>
          <a:noFill/>
          <a:ln>
            <a:noFill/>
          </a:ln>
        </p:spPr>
        <p:txBody>
          <a:bodyPr anchorCtr="0" anchor="t" bIns="91425" lIns="91425" spcFirstLastPara="1" rIns="91425" wrap="square" tIns="91425">
            <a:noAutofit/>
          </a:bodyPr>
          <a:lstStyle/>
          <a:p>
            <a:pPr indent="-381000" lvl="0" marL="457200" rtl="0" algn="just">
              <a:lnSpc>
                <a:spcPct val="115000"/>
              </a:lnSpc>
              <a:spcBef>
                <a:spcPts val="0"/>
              </a:spcBef>
              <a:spcAft>
                <a:spcPts val="0"/>
              </a:spcAft>
              <a:buClr>
                <a:schemeClr val="dk1"/>
              </a:buClr>
              <a:buSzPts val="2400"/>
              <a:buFont typeface="Times New Roman"/>
              <a:buChar char="●"/>
            </a:pPr>
            <a:r>
              <a:rPr b="1" lang="en-IN" sz="2400">
                <a:solidFill>
                  <a:schemeClr val="dk1"/>
                </a:solidFill>
                <a:latin typeface="Times New Roman"/>
                <a:ea typeface="Times New Roman"/>
                <a:cs typeface="Times New Roman"/>
                <a:sym typeface="Times New Roman"/>
              </a:rPr>
              <a:t>Start by labeling the root as 1. </a:t>
            </a:r>
            <a:endParaRPr b="1" sz="24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ts val="2400"/>
              <a:buFont typeface="Times New Roman"/>
              <a:buChar char="●"/>
            </a:pPr>
            <a:r>
              <a:rPr b="1" lang="en-IN" sz="2400">
                <a:solidFill>
                  <a:schemeClr val="dk1"/>
                </a:solidFill>
                <a:latin typeface="Times New Roman"/>
                <a:ea typeface="Times New Roman"/>
                <a:cs typeface="Times New Roman"/>
                <a:sym typeface="Times New Roman"/>
              </a:rPr>
              <a:t>Then, from the top label	each node by the sum of the labels of its parents.</a:t>
            </a:r>
            <a:endParaRPr b="1" sz="2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b="1" sz="2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69138"/>
        </a:solidFill>
      </p:bgPr>
    </p:bg>
    <p:spTree>
      <p:nvGrpSpPr>
        <p:cNvPr id="608" name="Shape 608"/>
        <p:cNvGrpSpPr/>
        <p:nvPr/>
      </p:nvGrpSpPr>
      <p:grpSpPr>
        <a:xfrm>
          <a:off x="0" y="0"/>
          <a:ext cx="0" cy="0"/>
          <a:chOff x="0" y="0"/>
          <a:chExt cx="0" cy="0"/>
        </a:xfrm>
      </p:grpSpPr>
      <p:sp>
        <p:nvSpPr>
          <p:cNvPr id="609" name="Google Shape;609;p90"/>
          <p:cNvSpPr txBox="1"/>
          <p:nvPr/>
        </p:nvSpPr>
        <p:spPr>
          <a:xfrm>
            <a:off x="265200" y="301325"/>
            <a:ext cx="9471600" cy="1138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IN" sz="4400">
                <a:latin typeface="Times New Roman"/>
                <a:ea typeface="Times New Roman"/>
                <a:cs typeface="Times New Roman"/>
                <a:sym typeface="Times New Roman"/>
              </a:rPr>
              <a:t>...</a:t>
            </a:r>
            <a:endParaRPr b="0" sz="4400" strike="noStrike">
              <a:solidFill>
                <a:srgbClr val="000000"/>
              </a:solidFill>
              <a:latin typeface="Times New Roman"/>
              <a:ea typeface="Times New Roman"/>
              <a:cs typeface="Times New Roman"/>
              <a:sym typeface="Times New Roman"/>
            </a:endParaRPr>
          </a:p>
        </p:txBody>
      </p:sp>
      <p:sp>
        <p:nvSpPr>
          <p:cNvPr id="610" name="Google Shape;610;p90"/>
          <p:cNvSpPr txBox="1"/>
          <p:nvPr/>
        </p:nvSpPr>
        <p:spPr>
          <a:xfrm>
            <a:off x="265075" y="1769050"/>
            <a:ext cx="9471600" cy="49518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None/>
            </a:pPr>
            <a:r>
              <a:rPr b="1" lang="en-IN" sz="2400">
                <a:solidFill>
                  <a:schemeClr val="dk1"/>
                </a:solidFill>
                <a:latin typeface="Times New Roman"/>
                <a:ea typeface="Times New Roman"/>
                <a:cs typeface="Times New Roman"/>
                <a:sym typeface="Times New Roman"/>
              </a:rPr>
              <a:t>3.	Calculate for each edge e the sum over all nodes Y of the fraction of	shortest paths from the root X to Y that go through e.</a:t>
            </a:r>
            <a:endParaRPr b="1" sz="24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Clr>
                <a:schemeClr val="dk1"/>
              </a:buClr>
              <a:buSzPts val="1100"/>
              <a:buFont typeface="Arial"/>
              <a:buNone/>
            </a:pPr>
            <a:r>
              <a:rPr lang="en-IN" sz="1800">
                <a:solidFill>
                  <a:schemeClr val="dk1"/>
                </a:solidFill>
                <a:latin typeface="Times New Roman"/>
                <a:ea typeface="Times New Roman"/>
                <a:cs typeface="Times New Roman"/>
                <a:sym typeface="Times New Roman"/>
              </a:rPr>
              <a:t>The rules for the calculation are as follows:</a:t>
            </a:r>
            <a:endParaRPr sz="18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Clr>
                <a:schemeClr val="dk1"/>
              </a:buClr>
              <a:buSzPts val="1100"/>
              <a:buFont typeface="Arial"/>
              <a:buNone/>
            </a:pPr>
            <a:r>
              <a:rPr lang="en-IN" sz="1800">
                <a:solidFill>
                  <a:schemeClr val="dk1"/>
                </a:solidFill>
                <a:latin typeface="Times New Roman"/>
                <a:ea typeface="Times New Roman"/>
                <a:cs typeface="Times New Roman"/>
                <a:sym typeface="Times New Roman"/>
              </a:rPr>
              <a:t>1. Leaf 	   1</a:t>
            </a:r>
            <a:endParaRPr sz="18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Clr>
                <a:schemeClr val="dk1"/>
              </a:buClr>
              <a:buSzPts val="1100"/>
              <a:buFont typeface="Arial"/>
              <a:buNone/>
            </a:pPr>
            <a:r>
              <a:rPr lang="en-IN" sz="1800">
                <a:solidFill>
                  <a:schemeClr val="dk1"/>
                </a:solidFill>
                <a:latin typeface="Times New Roman"/>
                <a:ea typeface="Times New Roman"/>
                <a:cs typeface="Times New Roman"/>
                <a:sym typeface="Times New Roman"/>
              </a:rPr>
              <a:t>2. Non-leaf	 (1 + the sum of the scores of the DAG edges from that node to the level just below).</a:t>
            </a:r>
            <a:endParaRPr sz="18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3. A DAG edge e entering node Z from the level above is given a share of the credit of proportional to the fraction of shortest paths from the root to Z that go through e.</a:t>
            </a:r>
            <a:endParaRPr sz="18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Formally, let the parents of Z be Y</a:t>
            </a:r>
            <a:r>
              <a:rPr baseline="-25000" lang="en-IN" sz="1800">
                <a:solidFill>
                  <a:schemeClr val="dk1"/>
                </a:solidFill>
                <a:latin typeface="Times New Roman"/>
                <a:ea typeface="Times New Roman"/>
                <a:cs typeface="Times New Roman"/>
                <a:sym typeface="Times New Roman"/>
              </a:rPr>
              <a:t>1</a:t>
            </a:r>
            <a:r>
              <a:rPr lang="en-IN" sz="1800">
                <a:solidFill>
                  <a:schemeClr val="dk1"/>
                </a:solidFill>
                <a:latin typeface="Times New Roman"/>
                <a:ea typeface="Times New Roman"/>
                <a:cs typeface="Times New Roman"/>
                <a:sym typeface="Times New Roman"/>
              </a:rPr>
              <a:t>, Y</a:t>
            </a:r>
            <a:r>
              <a:rPr baseline="-25000" lang="en-IN" sz="1800">
                <a:solidFill>
                  <a:schemeClr val="dk1"/>
                </a:solidFill>
                <a:latin typeface="Times New Roman"/>
                <a:ea typeface="Times New Roman"/>
                <a:cs typeface="Times New Roman"/>
                <a:sym typeface="Times New Roman"/>
              </a:rPr>
              <a:t>2</a:t>
            </a:r>
            <a:r>
              <a:rPr lang="en-IN" sz="1800">
                <a:solidFill>
                  <a:schemeClr val="dk1"/>
                </a:solidFill>
                <a:latin typeface="Times New Roman"/>
                <a:ea typeface="Times New Roman"/>
                <a:cs typeface="Times New Roman"/>
                <a:sym typeface="Times New Roman"/>
              </a:rPr>
              <a:t>, . . . , Y</a:t>
            </a:r>
            <a:r>
              <a:rPr baseline="-25000" lang="en-IN" sz="1800">
                <a:solidFill>
                  <a:schemeClr val="dk1"/>
                </a:solidFill>
                <a:latin typeface="Times New Roman"/>
                <a:ea typeface="Times New Roman"/>
                <a:cs typeface="Times New Roman"/>
                <a:sym typeface="Times New Roman"/>
              </a:rPr>
              <a:t>k</a:t>
            </a:r>
            <a:r>
              <a:rPr lang="en-IN" sz="1800">
                <a:solidFill>
                  <a:schemeClr val="dk1"/>
                </a:solidFill>
                <a:latin typeface="Times New Roman"/>
                <a:ea typeface="Times New Roman"/>
                <a:cs typeface="Times New Roman"/>
                <a:sym typeface="Times New Roman"/>
              </a:rPr>
              <a:t>. Let p</a:t>
            </a:r>
            <a:r>
              <a:rPr baseline="-25000" lang="en-IN" sz="1800">
                <a:solidFill>
                  <a:schemeClr val="dk1"/>
                </a:solidFill>
                <a:latin typeface="Times New Roman"/>
                <a:ea typeface="Times New Roman"/>
                <a:cs typeface="Times New Roman"/>
                <a:sym typeface="Times New Roman"/>
              </a:rPr>
              <a:t>i</a:t>
            </a:r>
            <a:r>
              <a:rPr lang="en-IN" sz="1800">
                <a:solidFill>
                  <a:schemeClr val="dk1"/>
                </a:solidFill>
                <a:latin typeface="Times New Roman"/>
                <a:ea typeface="Times New Roman"/>
                <a:cs typeface="Times New Roman"/>
                <a:sym typeface="Times New Roman"/>
              </a:rPr>
              <a:t> be the number of shortest paths from the root to Y</a:t>
            </a:r>
            <a:r>
              <a:rPr baseline="-25000" lang="en-IN" sz="1800">
                <a:solidFill>
                  <a:schemeClr val="dk1"/>
                </a:solidFill>
                <a:latin typeface="Times New Roman"/>
                <a:ea typeface="Times New Roman"/>
                <a:cs typeface="Times New Roman"/>
                <a:sym typeface="Times New Roman"/>
              </a:rPr>
              <a:t>i</a:t>
            </a:r>
            <a:r>
              <a:rPr lang="en-IN" sz="1800">
                <a:solidFill>
                  <a:schemeClr val="dk1"/>
                </a:solidFill>
                <a:latin typeface="Times New Roman"/>
                <a:ea typeface="Times New Roman"/>
                <a:cs typeface="Times New Roman"/>
                <a:sym typeface="Times New Roman"/>
              </a:rPr>
              <a:t> -- This number was computed in Step 2.</a:t>
            </a:r>
            <a:endParaRPr sz="18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b="1" lang="en-IN" sz="1800">
                <a:solidFill>
                  <a:schemeClr val="dk1"/>
                </a:solidFill>
                <a:latin typeface="Times New Roman"/>
                <a:ea typeface="Times New Roman"/>
                <a:cs typeface="Times New Roman"/>
                <a:sym typeface="Times New Roman"/>
              </a:rPr>
              <a:t>Credit for the edge (Y</a:t>
            </a:r>
            <a:r>
              <a:rPr b="1" baseline="-25000" lang="en-IN" sz="1800">
                <a:solidFill>
                  <a:schemeClr val="dk1"/>
                </a:solidFill>
                <a:latin typeface="Times New Roman"/>
                <a:ea typeface="Times New Roman"/>
                <a:cs typeface="Times New Roman"/>
                <a:sym typeface="Times New Roman"/>
              </a:rPr>
              <a:t>i </a:t>
            </a:r>
            <a:r>
              <a:rPr b="1" lang="en-IN" sz="1800">
                <a:solidFill>
                  <a:schemeClr val="dk1"/>
                </a:solidFill>
                <a:latin typeface="Times New Roman"/>
                <a:ea typeface="Times New Roman"/>
                <a:cs typeface="Times New Roman"/>
                <a:sym typeface="Times New Roman"/>
              </a:rPr>
              <a:t>, Z) is the credit of Z times p</a:t>
            </a:r>
            <a:r>
              <a:rPr b="1" baseline="-25000" lang="en-IN" sz="1800">
                <a:solidFill>
                  <a:schemeClr val="dk1"/>
                </a:solidFill>
                <a:latin typeface="Times New Roman"/>
                <a:ea typeface="Times New Roman"/>
                <a:cs typeface="Times New Roman"/>
                <a:sym typeface="Times New Roman"/>
              </a:rPr>
              <a:t>i</a:t>
            </a:r>
            <a:r>
              <a:rPr b="1" lang="en-IN" sz="1800">
                <a:solidFill>
                  <a:schemeClr val="dk1"/>
                </a:solidFill>
                <a:latin typeface="Times New Roman"/>
                <a:ea typeface="Times New Roman"/>
                <a:cs typeface="Times New Roman"/>
                <a:sym typeface="Times New Roman"/>
              </a:rPr>
              <a:t> divided by ⅀ p</a:t>
            </a:r>
            <a:r>
              <a:rPr b="1" baseline="-25000" lang="en-IN" sz="1800">
                <a:solidFill>
                  <a:schemeClr val="dk1"/>
                </a:solidFill>
                <a:latin typeface="Times New Roman"/>
                <a:ea typeface="Times New Roman"/>
                <a:cs typeface="Times New Roman"/>
                <a:sym typeface="Times New Roman"/>
              </a:rPr>
              <a:t>i</a:t>
            </a:r>
            <a:r>
              <a:rPr b="1" lang="en-IN" sz="1800">
                <a:solidFill>
                  <a:schemeClr val="dk1"/>
                </a:solidFill>
                <a:latin typeface="Times New Roman"/>
                <a:ea typeface="Times New Roman"/>
                <a:cs typeface="Times New Roman"/>
                <a:sym typeface="Times New Roman"/>
              </a:rPr>
              <a:t> .</a:t>
            </a:r>
            <a:endParaRPr b="1" sz="2400">
              <a:solidFill>
                <a:schemeClr val="dk1"/>
              </a:solidFill>
              <a:latin typeface="Times New Roman"/>
              <a:ea typeface="Times New Roman"/>
              <a:cs typeface="Times New Roman"/>
              <a:sym typeface="Times New Roman"/>
            </a:endParaRPr>
          </a:p>
        </p:txBody>
      </p:sp>
      <p:cxnSp>
        <p:nvCxnSpPr>
          <p:cNvPr id="611" name="Google Shape;611;p90"/>
          <p:cNvCxnSpPr/>
          <p:nvPr/>
        </p:nvCxnSpPr>
        <p:spPr>
          <a:xfrm>
            <a:off x="1443100" y="3100000"/>
            <a:ext cx="306600" cy="0"/>
          </a:xfrm>
          <a:prstGeom prst="straightConnector1">
            <a:avLst/>
          </a:prstGeom>
          <a:noFill/>
          <a:ln cap="flat" cmpd="sng" w="9525">
            <a:solidFill>
              <a:schemeClr val="dk2"/>
            </a:solidFill>
            <a:prstDash val="solid"/>
            <a:round/>
            <a:headEnd len="med" w="med" type="none"/>
            <a:tailEnd len="med" w="med" type="triangle"/>
          </a:ln>
        </p:spPr>
      </p:cxnSp>
      <p:cxnSp>
        <p:nvCxnSpPr>
          <p:cNvPr id="612" name="Google Shape;612;p90"/>
          <p:cNvCxnSpPr/>
          <p:nvPr/>
        </p:nvCxnSpPr>
        <p:spPr>
          <a:xfrm>
            <a:off x="1829000" y="3383750"/>
            <a:ext cx="3066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69138"/>
        </a:solidFill>
      </p:bgPr>
    </p:bg>
    <p:spTree>
      <p:nvGrpSpPr>
        <p:cNvPr id="616" name="Shape 616"/>
        <p:cNvGrpSpPr/>
        <p:nvPr/>
      </p:nvGrpSpPr>
      <p:grpSpPr>
        <a:xfrm>
          <a:off x="0" y="0"/>
          <a:ext cx="0" cy="0"/>
          <a:chOff x="0" y="0"/>
          <a:chExt cx="0" cy="0"/>
        </a:xfrm>
      </p:grpSpPr>
      <p:sp>
        <p:nvSpPr>
          <p:cNvPr id="617" name="Google Shape;617;p91"/>
          <p:cNvSpPr txBox="1"/>
          <p:nvPr/>
        </p:nvSpPr>
        <p:spPr>
          <a:xfrm>
            <a:off x="265200" y="301325"/>
            <a:ext cx="9471600" cy="1138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IN" sz="4400">
                <a:latin typeface="Times New Roman"/>
                <a:ea typeface="Times New Roman"/>
                <a:cs typeface="Times New Roman"/>
                <a:sym typeface="Times New Roman"/>
              </a:rPr>
              <a:t>...</a:t>
            </a:r>
            <a:endParaRPr b="0" sz="4400" strike="noStrike">
              <a:solidFill>
                <a:srgbClr val="000000"/>
              </a:solidFill>
              <a:latin typeface="Times New Roman"/>
              <a:ea typeface="Times New Roman"/>
              <a:cs typeface="Times New Roman"/>
              <a:sym typeface="Times New Roman"/>
            </a:endParaRPr>
          </a:p>
        </p:txBody>
      </p:sp>
      <p:pic>
        <p:nvPicPr>
          <p:cNvPr id="618" name="Google Shape;618;p91"/>
          <p:cNvPicPr preferRelativeResize="0"/>
          <p:nvPr/>
        </p:nvPicPr>
        <p:blipFill>
          <a:blip r:embed="rId3">
            <a:alphaModFix/>
          </a:blip>
          <a:stretch>
            <a:fillRect/>
          </a:stretch>
        </p:blipFill>
        <p:spPr>
          <a:xfrm>
            <a:off x="5197300" y="1811475"/>
            <a:ext cx="4539500" cy="4864075"/>
          </a:xfrm>
          <a:prstGeom prst="rect">
            <a:avLst/>
          </a:prstGeom>
          <a:noFill/>
          <a:ln>
            <a:noFill/>
          </a:ln>
          <a:effectLst>
            <a:outerShdw blurRad="114300" rotWithShape="0" algn="bl" dir="5400000" dist="19050">
              <a:srgbClr val="000000"/>
            </a:outerShdw>
          </a:effectLst>
        </p:spPr>
      </p:pic>
      <p:pic>
        <p:nvPicPr>
          <p:cNvPr id="619" name="Google Shape;619;p91"/>
          <p:cNvPicPr preferRelativeResize="0"/>
          <p:nvPr/>
        </p:nvPicPr>
        <p:blipFill>
          <a:blip r:embed="rId4">
            <a:alphaModFix/>
          </a:blip>
          <a:stretch>
            <a:fillRect/>
          </a:stretch>
        </p:blipFill>
        <p:spPr>
          <a:xfrm>
            <a:off x="366803" y="1811475"/>
            <a:ext cx="4400597" cy="4864074"/>
          </a:xfrm>
          <a:prstGeom prst="rect">
            <a:avLst/>
          </a:prstGeom>
          <a:noFill/>
          <a:ln>
            <a:noFill/>
          </a:ln>
          <a:effectLst>
            <a:outerShdw blurRad="185738" rotWithShape="0" algn="bl" dir="5400000" dist="19050">
              <a:srgbClr val="000000"/>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69138"/>
        </a:solidFill>
      </p:bgPr>
    </p:bg>
    <p:spTree>
      <p:nvGrpSpPr>
        <p:cNvPr id="623" name="Shape 623"/>
        <p:cNvGrpSpPr/>
        <p:nvPr/>
      </p:nvGrpSpPr>
      <p:grpSpPr>
        <a:xfrm>
          <a:off x="0" y="0"/>
          <a:ext cx="0" cy="0"/>
          <a:chOff x="0" y="0"/>
          <a:chExt cx="0" cy="0"/>
        </a:xfrm>
      </p:grpSpPr>
      <p:sp>
        <p:nvSpPr>
          <p:cNvPr id="624" name="Google Shape;624;p92"/>
          <p:cNvSpPr txBox="1"/>
          <p:nvPr/>
        </p:nvSpPr>
        <p:spPr>
          <a:xfrm>
            <a:off x="265200" y="301325"/>
            <a:ext cx="9471600" cy="1138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IN" sz="4400">
                <a:latin typeface="Times New Roman"/>
                <a:ea typeface="Times New Roman"/>
                <a:cs typeface="Times New Roman"/>
                <a:sym typeface="Times New Roman"/>
              </a:rPr>
              <a:t>...</a:t>
            </a:r>
            <a:endParaRPr b="0" sz="4400" strike="noStrike">
              <a:solidFill>
                <a:srgbClr val="000000"/>
              </a:solidFill>
              <a:latin typeface="Times New Roman"/>
              <a:ea typeface="Times New Roman"/>
              <a:cs typeface="Times New Roman"/>
              <a:sym typeface="Times New Roman"/>
            </a:endParaRPr>
          </a:p>
        </p:txBody>
      </p:sp>
      <p:pic>
        <p:nvPicPr>
          <p:cNvPr id="625" name="Google Shape;625;p92"/>
          <p:cNvPicPr preferRelativeResize="0"/>
          <p:nvPr/>
        </p:nvPicPr>
        <p:blipFill>
          <a:blip r:embed="rId3">
            <a:alphaModFix/>
          </a:blip>
          <a:stretch>
            <a:fillRect/>
          </a:stretch>
        </p:blipFill>
        <p:spPr>
          <a:xfrm>
            <a:off x="5404331" y="2248150"/>
            <a:ext cx="3746545" cy="4456550"/>
          </a:xfrm>
          <a:prstGeom prst="rect">
            <a:avLst/>
          </a:prstGeom>
          <a:noFill/>
          <a:ln>
            <a:noFill/>
          </a:ln>
          <a:effectLst>
            <a:outerShdw blurRad="128588" rotWithShape="0" algn="bl" dir="5400000" dist="19050">
              <a:srgbClr val="000000"/>
            </a:outerShdw>
          </a:effectLst>
        </p:spPr>
      </p:pic>
      <p:pic>
        <p:nvPicPr>
          <p:cNvPr id="626" name="Google Shape;626;p92"/>
          <p:cNvPicPr preferRelativeResize="0"/>
          <p:nvPr/>
        </p:nvPicPr>
        <p:blipFill>
          <a:blip r:embed="rId4">
            <a:alphaModFix/>
          </a:blip>
          <a:stretch>
            <a:fillRect/>
          </a:stretch>
        </p:blipFill>
        <p:spPr>
          <a:xfrm>
            <a:off x="1088950" y="2248150"/>
            <a:ext cx="3845850" cy="4456550"/>
          </a:xfrm>
          <a:prstGeom prst="rect">
            <a:avLst/>
          </a:prstGeom>
          <a:noFill/>
          <a:ln>
            <a:noFill/>
          </a:ln>
          <a:effectLst>
            <a:outerShdw blurRad="128588" rotWithShape="0" algn="bl" dir="5400000" dist="19050">
              <a:srgbClr val="000000"/>
            </a:outerShdw>
          </a:effectLst>
        </p:spPr>
      </p:pic>
      <p:sp>
        <p:nvSpPr>
          <p:cNvPr id="627" name="Google Shape;627;p92"/>
          <p:cNvSpPr txBox="1"/>
          <p:nvPr/>
        </p:nvSpPr>
        <p:spPr>
          <a:xfrm>
            <a:off x="265200" y="1638850"/>
            <a:ext cx="9471600" cy="60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2400">
                <a:latin typeface="Times New Roman"/>
                <a:ea typeface="Times New Roman"/>
                <a:cs typeface="Times New Roman"/>
                <a:sym typeface="Times New Roman"/>
              </a:rPr>
              <a:t>Repeat the previous steps with all nodes as root</a:t>
            </a:r>
            <a:endParaRPr b="1" sz="2400">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69138"/>
        </a:solidFill>
      </p:bgPr>
    </p:bg>
    <p:spTree>
      <p:nvGrpSpPr>
        <p:cNvPr id="631" name="Shape 631"/>
        <p:cNvGrpSpPr/>
        <p:nvPr/>
      </p:nvGrpSpPr>
      <p:grpSpPr>
        <a:xfrm>
          <a:off x="0" y="0"/>
          <a:ext cx="0" cy="0"/>
          <a:chOff x="0" y="0"/>
          <a:chExt cx="0" cy="0"/>
        </a:xfrm>
      </p:grpSpPr>
      <p:sp>
        <p:nvSpPr>
          <p:cNvPr id="632" name="Google Shape;632;p93"/>
          <p:cNvSpPr txBox="1"/>
          <p:nvPr/>
        </p:nvSpPr>
        <p:spPr>
          <a:xfrm>
            <a:off x="265200" y="301325"/>
            <a:ext cx="9471600" cy="1138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IN" sz="4400">
                <a:latin typeface="Times New Roman"/>
                <a:ea typeface="Times New Roman"/>
                <a:cs typeface="Times New Roman"/>
                <a:sym typeface="Times New Roman"/>
              </a:rPr>
              <a:t>...</a:t>
            </a:r>
            <a:endParaRPr b="0" sz="4400" strike="noStrike">
              <a:solidFill>
                <a:srgbClr val="000000"/>
              </a:solidFill>
              <a:latin typeface="Times New Roman"/>
              <a:ea typeface="Times New Roman"/>
              <a:cs typeface="Times New Roman"/>
              <a:sym typeface="Times New Roman"/>
            </a:endParaRPr>
          </a:p>
        </p:txBody>
      </p:sp>
      <p:pic>
        <p:nvPicPr>
          <p:cNvPr id="633" name="Google Shape;633;p93"/>
          <p:cNvPicPr preferRelativeResize="0"/>
          <p:nvPr/>
        </p:nvPicPr>
        <p:blipFill>
          <a:blip r:embed="rId3">
            <a:alphaModFix/>
          </a:blip>
          <a:stretch>
            <a:fillRect/>
          </a:stretch>
        </p:blipFill>
        <p:spPr>
          <a:xfrm>
            <a:off x="6750575" y="2693231"/>
            <a:ext cx="3272500" cy="3857344"/>
          </a:xfrm>
          <a:prstGeom prst="rect">
            <a:avLst/>
          </a:prstGeom>
          <a:noFill/>
          <a:ln>
            <a:noFill/>
          </a:ln>
          <a:effectLst>
            <a:outerShdw blurRad="200025" rotWithShape="0" algn="bl" dir="5400000" dist="19050">
              <a:srgbClr val="000000"/>
            </a:outerShdw>
          </a:effectLst>
        </p:spPr>
      </p:pic>
      <p:pic>
        <p:nvPicPr>
          <p:cNvPr id="634" name="Google Shape;634;p93"/>
          <p:cNvPicPr preferRelativeResize="0"/>
          <p:nvPr/>
        </p:nvPicPr>
        <p:blipFill>
          <a:blip r:embed="rId4">
            <a:alphaModFix/>
          </a:blip>
          <a:stretch>
            <a:fillRect/>
          </a:stretch>
        </p:blipFill>
        <p:spPr>
          <a:xfrm>
            <a:off x="114901" y="2657900"/>
            <a:ext cx="3157599" cy="3892675"/>
          </a:xfrm>
          <a:prstGeom prst="rect">
            <a:avLst/>
          </a:prstGeom>
          <a:noFill/>
          <a:ln>
            <a:noFill/>
          </a:ln>
          <a:effectLst>
            <a:outerShdw blurRad="200025" rotWithShape="0" algn="bl" dir="5400000" dist="19050">
              <a:srgbClr val="000000"/>
            </a:outerShdw>
          </a:effectLst>
        </p:spPr>
      </p:pic>
      <p:pic>
        <p:nvPicPr>
          <p:cNvPr id="635" name="Google Shape;635;p93"/>
          <p:cNvPicPr preferRelativeResize="0"/>
          <p:nvPr/>
        </p:nvPicPr>
        <p:blipFill>
          <a:blip r:embed="rId5">
            <a:alphaModFix/>
          </a:blip>
          <a:stretch>
            <a:fillRect/>
          </a:stretch>
        </p:blipFill>
        <p:spPr>
          <a:xfrm>
            <a:off x="3375284" y="1994675"/>
            <a:ext cx="3272491" cy="3892675"/>
          </a:xfrm>
          <a:prstGeom prst="rect">
            <a:avLst/>
          </a:prstGeom>
          <a:noFill/>
          <a:ln>
            <a:noFill/>
          </a:ln>
          <a:effectLst>
            <a:outerShdw blurRad="200025" rotWithShape="0" algn="bl" dir="5400000" dist="19050">
              <a:srgbClr val="000000"/>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69138"/>
        </a:solidFill>
      </p:bgPr>
    </p:bg>
    <p:spTree>
      <p:nvGrpSpPr>
        <p:cNvPr id="639" name="Shape 639"/>
        <p:cNvGrpSpPr/>
        <p:nvPr/>
      </p:nvGrpSpPr>
      <p:grpSpPr>
        <a:xfrm>
          <a:off x="0" y="0"/>
          <a:ext cx="0" cy="0"/>
          <a:chOff x="0" y="0"/>
          <a:chExt cx="0" cy="0"/>
        </a:xfrm>
      </p:grpSpPr>
      <p:sp>
        <p:nvSpPr>
          <p:cNvPr id="640" name="Google Shape;640;p94"/>
          <p:cNvSpPr txBox="1"/>
          <p:nvPr/>
        </p:nvSpPr>
        <p:spPr>
          <a:xfrm>
            <a:off x="265200" y="301325"/>
            <a:ext cx="9471600" cy="1138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IN" sz="4400">
                <a:latin typeface="Times New Roman"/>
                <a:ea typeface="Times New Roman"/>
                <a:cs typeface="Times New Roman"/>
                <a:sym typeface="Times New Roman"/>
              </a:rPr>
              <a:t>...</a:t>
            </a:r>
            <a:endParaRPr b="0" sz="4400" strike="noStrike">
              <a:solidFill>
                <a:srgbClr val="000000"/>
              </a:solidFill>
              <a:latin typeface="Times New Roman"/>
              <a:ea typeface="Times New Roman"/>
              <a:cs typeface="Times New Roman"/>
              <a:sym typeface="Times New Roman"/>
            </a:endParaRPr>
          </a:p>
        </p:txBody>
      </p:sp>
      <p:pic>
        <p:nvPicPr>
          <p:cNvPr id="641" name="Google Shape;641;p94"/>
          <p:cNvPicPr preferRelativeResize="0"/>
          <p:nvPr/>
        </p:nvPicPr>
        <p:blipFill>
          <a:blip r:embed="rId3">
            <a:alphaModFix/>
          </a:blip>
          <a:stretch>
            <a:fillRect/>
          </a:stretch>
        </p:blipFill>
        <p:spPr>
          <a:xfrm>
            <a:off x="1997451" y="2496850"/>
            <a:ext cx="6261025" cy="4619275"/>
          </a:xfrm>
          <a:prstGeom prst="rect">
            <a:avLst/>
          </a:prstGeom>
          <a:noFill/>
          <a:ln>
            <a:noFill/>
          </a:ln>
        </p:spPr>
      </p:pic>
      <p:sp>
        <p:nvSpPr>
          <p:cNvPr id="642" name="Google Shape;642;p94"/>
          <p:cNvSpPr txBox="1"/>
          <p:nvPr/>
        </p:nvSpPr>
        <p:spPr>
          <a:xfrm>
            <a:off x="265200" y="1553050"/>
            <a:ext cx="9531300" cy="943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IN" sz="2400">
                <a:solidFill>
                  <a:schemeClr val="dk1"/>
                </a:solidFill>
                <a:latin typeface="Times New Roman"/>
                <a:ea typeface="Times New Roman"/>
                <a:cs typeface="Times New Roman"/>
                <a:sym typeface="Times New Roman"/>
              </a:rPr>
              <a:t>4. 	Take each node as the root and find the betweenness scores for eac</a:t>
            </a:r>
            <a:r>
              <a:rPr b="1" lang="en-IN" sz="2400">
                <a:solidFill>
                  <a:schemeClr val="dk1"/>
                </a:solidFill>
                <a:latin typeface="Times New Roman"/>
                <a:ea typeface="Times New Roman"/>
                <a:cs typeface="Times New Roman"/>
                <a:sym typeface="Times New Roman"/>
              </a:rPr>
              <a:t>h	</a:t>
            </a:r>
            <a:r>
              <a:rPr b="1" lang="en-IN" sz="2400">
                <a:solidFill>
                  <a:schemeClr val="dk1"/>
                </a:solidFill>
                <a:latin typeface="Times New Roman"/>
                <a:ea typeface="Times New Roman"/>
                <a:cs typeface="Times New Roman"/>
                <a:sym typeface="Times New Roman"/>
              </a:rPr>
              <a:t>edge and sum them.</a:t>
            </a:r>
            <a:endParaRPr b="1" sz="2400">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69138"/>
        </a:solidFill>
      </p:bgPr>
    </p:bg>
    <p:spTree>
      <p:nvGrpSpPr>
        <p:cNvPr id="646" name="Shape 646"/>
        <p:cNvGrpSpPr/>
        <p:nvPr/>
      </p:nvGrpSpPr>
      <p:grpSpPr>
        <a:xfrm>
          <a:off x="0" y="0"/>
          <a:ext cx="0" cy="0"/>
          <a:chOff x="0" y="0"/>
          <a:chExt cx="0" cy="0"/>
        </a:xfrm>
      </p:grpSpPr>
      <p:sp>
        <p:nvSpPr>
          <p:cNvPr id="647" name="Google Shape;647;p95"/>
          <p:cNvSpPr txBox="1"/>
          <p:nvPr/>
        </p:nvSpPr>
        <p:spPr>
          <a:xfrm>
            <a:off x="265200" y="301325"/>
            <a:ext cx="9471600" cy="1138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IN" sz="4400">
                <a:latin typeface="Times New Roman"/>
                <a:ea typeface="Times New Roman"/>
                <a:cs typeface="Times New Roman"/>
                <a:sym typeface="Times New Roman"/>
              </a:rPr>
              <a:t>...</a:t>
            </a:r>
            <a:endParaRPr b="0" sz="4400" strike="noStrike">
              <a:solidFill>
                <a:srgbClr val="000000"/>
              </a:solidFill>
              <a:latin typeface="Times New Roman"/>
              <a:ea typeface="Times New Roman"/>
              <a:cs typeface="Times New Roman"/>
              <a:sym typeface="Times New Roman"/>
            </a:endParaRPr>
          </a:p>
        </p:txBody>
      </p:sp>
      <p:pic>
        <p:nvPicPr>
          <p:cNvPr id="648" name="Google Shape;648;p95"/>
          <p:cNvPicPr preferRelativeResize="0"/>
          <p:nvPr/>
        </p:nvPicPr>
        <p:blipFill>
          <a:blip r:embed="rId3">
            <a:alphaModFix/>
          </a:blip>
          <a:stretch>
            <a:fillRect/>
          </a:stretch>
        </p:blipFill>
        <p:spPr>
          <a:xfrm>
            <a:off x="1922250" y="2522175"/>
            <a:ext cx="6423801" cy="4402475"/>
          </a:xfrm>
          <a:prstGeom prst="rect">
            <a:avLst/>
          </a:prstGeom>
          <a:noFill/>
          <a:ln>
            <a:noFill/>
          </a:ln>
          <a:effectLst>
            <a:outerShdw blurRad="200025" rotWithShape="0" algn="bl" dir="5400000" dist="19050">
              <a:srgbClr val="000000"/>
            </a:outerShdw>
          </a:effectLst>
        </p:spPr>
      </p:pic>
      <p:sp>
        <p:nvSpPr>
          <p:cNvPr id="649" name="Google Shape;649;p95"/>
          <p:cNvSpPr txBox="1"/>
          <p:nvPr/>
        </p:nvSpPr>
        <p:spPr>
          <a:xfrm>
            <a:off x="265200" y="1509250"/>
            <a:ext cx="9471600" cy="943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IN" sz="2400">
                <a:solidFill>
                  <a:schemeClr val="dk1"/>
                </a:solidFill>
                <a:latin typeface="Times New Roman"/>
                <a:ea typeface="Times New Roman"/>
                <a:cs typeface="Times New Roman"/>
                <a:sym typeface="Times New Roman"/>
              </a:rPr>
              <a:t>5.	Divide by 2 to get the true betweenness, since every shortest path</a:t>
            </a:r>
            <a:endParaRPr b="1" sz="2400">
              <a:solidFill>
                <a:schemeClr val="dk1"/>
              </a:solidFill>
              <a:latin typeface="Times New Roman"/>
              <a:ea typeface="Times New Roman"/>
              <a:cs typeface="Times New Roman"/>
              <a:sym typeface="Times New Roman"/>
            </a:endParaRPr>
          </a:p>
          <a:p>
            <a:pPr indent="457200" lvl="0" marL="0" rtl="0" algn="just">
              <a:lnSpc>
                <a:spcPct val="115000"/>
              </a:lnSpc>
              <a:spcBef>
                <a:spcPts val="0"/>
              </a:spcBef>
              <a:spcAft>
                <a:spcPts val="0"/>
              </a:spcAft>
              <a:buClr>
                <a:schemeClr val="dk1"/>
              </a:buClr>
              <a:buSzPts val="1100"/>
              <a:buFont typeface="Arial"/>
              <a:buNone/>
            </a:pPr>
            <a:r>
              <a:rPr b="1" lang="en-IN" sz="2400">
                <a:solidFill>
                  <a:schemeClr val="dk1"/>
                </a:solidFill>
                <a:latin typeface="Times New Roman"/>
                <a:ea typeface="Times New Roman"/>
                <a:cs typeface="Times New Roman"/>
                <a:sym typeface="Times New Roman"/>
              </a:rPr>
              <a:t>will be traversed twice, once for each of its endpoint.</a:t>
            </a:r>
            <a:endParaRPr b="1" sz="2400">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69138"/>
        </a:solidFill>
      </p:bgPr>
    </p:bg>
    <p:spTree>
      <p:nvGrpSpPr>
        <p:cNvPr id="653" name="Shape 653"/>
        <p:cNvGrpSpPr/>
        <p:nvPr/>
      </p:nvGrpSpPr>
      <p:grpSpPr>
        <a:xfrm>
          <a:off x="0" y="0"/>
          <a:ext cx="0" cy="0"/>
          <a:chOff x="0" y="0"/>
          <a:chExt cx="0" cy="0"/>
        </a:xfrm>
      </p:grpSpPr>
      <p:sp>
        <p:nvSpPr>
          <p:cNvPr id="654" name="Google Shape;654;p96"/>
          <p:cNvSpPr txBox="1"/>
          <p:nvPr/>
        </p:nvSpPr>
        <p:spPr>
          <a:xfrm>
            <a:off x="265200" y="301325"/>
            <a:ext cx="9471600" cy="1138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IN" sz="4400">
                <a:latin typeface="Times New Roman"/>
                <a:ea typeface="Times New Roman"/>
                <a:cs typeface="Times New Roman"/>
                <a:sym typeface="Times New Roman"/>
              </a:rPr>
              <a:t>...</a:t>
            </a:r>
            <a:endParaRPr b="0" sz="4400" strike="noStrike">
              <a:solidFill>
                <a:srgbClr val="000000"/>
              </a:solidFill>
              <a:latin typeface="Times New Roman"/>
              <a:ea typeface="Times New Roman"/>
              <a:cs typeface="Times New Roman"/>
              <a:sym typeface="Times New Roman"/>
            </a:endParaRPr>
          </a:p>
        </p:txBody>
      </p:sp>
      <p:pic>
        <p:nvPicPr>
          <p:cNvPr id="655" name="Google Shape;655;p96"/>
          <p:cNvPicPr preferRelativeResize="0"/>
          <p:nvPr/>
        </p:nvPicPr>
        <p:blipFill>
          <a:blip r:embed="rId3">
            <a:alphaModFix/>
          </a:blip>
          <a:stretch>
            <a:fillRect/>
          </a:stretch>
        </p:blipFill>
        <p:spPr>
          <a:xfrm>
            <a:off x="1710750" y="2268125"/>
            <a:ext cx="6659125" cy="4818150"/>
          </a:xfrm>
          <a:prstGeom prst="rect">
            <a:avLst/>
          </a:prstGeom>
          <a:noFill/>
          <a:ln>
            <a:noFill/>
          </a:ln>
          <a:effectLst>
            <a:outerShdw blurRad="200025" rotWithShape="0" algn="bl" dir="5400000" dist="19050">
              <a:srgbClr val="000000"/>
            </a:outerShdw>
          </a:effectLst>
        </p:spPr>
      </p:pic>
      <p:sp>
        <p:nvSpPr>
          <p:cNvPr id="656" name="Google Shape;656;p96"/>
          <p:cNvSpPr txBox="1"/>
          <p:nvPr/>
        </p:nvSpPr>
        <p:spPr>
          <a:xfrm>
            <a:off x="265200" y="1698975"/>
            <a:ext cx="9471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2400">
                <a:latin typeface="Times New Roman"/>
                <a:ea typeface="Times New Roman"/>
                <a:cs typeface="Times New Roman"/>
                <a:sym typeface="Times New Roman"/>
              </a:rPr>
              <a:t>6.	Remove the edges with highest betweenness and repeat from step 2.</a:t>
            </a:r>
            <a:endParaRPr b="1" sz="2400">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97"/>
          <p:cNvSpPr txBox="1"/>
          <p:nvPr>
            <p:ph type="title"/>
          </p:nvPr>
        </p:nvSpPr>
        <p:spPr>
          <a:xfrm>
            <a:off x="302401" y="336750"/>
            <a:ext cx="94446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Modularity and Number of Clusters</a:t>
            </a:r>
            <a:endParaRPr sz="4400">
              <a:latin typeface="Times New Roman"/>
              <a:ea typeface="Times New Roman"/>
              <a:cs typeface="Times New Roman"/>
              <a:sym typeface="Times New Roman"/>
            </a:endParaRPr>
          </a:p>
        </p:txBody>
      </p:sp>
      <p:sp>
        <p:nvSpPr>
          <p:cNvPr id="662" name="Google Shape;662;p97"/>
          <p:cNvSpPr txBox="1"/>
          <p:nvPr>
            <p:ph idx="1" type="body"/>
          </p:nvPr>
        </p:nvSpPr>
        <p:spPr>
          <a:xfrm>
            <a:off x="302400" y="1713575"/>
            <a:ext cx="9444600" cy="53190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b="1" lang="en-IN" sz="2400">
                <a:solidFill>
                  <a:schemeClr val="dk1"/>
                </a:solidFill>
                <a:latin typeface="Times New Roman"/>
                <a:ea typeface="Times New Roman"/>
                <a:cs typeface="Times New Roman"/>
                <a:sym typeface="Times New Roman"/>
              </a:rPr>
              <a:t>Modularity</a:t>
            </a:r>
            <a:r>
              <a:rPr lang="en-IN" sz="2400">
                <a:solidFill>
                  <a:schemeClr val="dk1"/>
                </a:solidFill>
                <a:latin typeface="Times New Roman"/>
                <a:ea typeface="Times New Roman"/>
                <a:cs typeface="Times New Roman"/>
                <a:sym typeface="Times New Roman"/>
              </a:rPr>
              <a:t> - </a:t>
            </a:r>
            <a:r>
              <a:rPr b="1" lang="en-IN" sz="2400">
                <a:solidFill>
                  <a:schemeClr val="dk1"/>
                </a:solidFill>
                <a:latin typeface="Times New Roman"/>
                <a:ea typeface="Times New Roman"/>
                <a:cs typeface="Times New Roman"/>
                <a:sym typeface="Times New Roman"/>
              </a:rPr>
              <a:t>A measure to decide the number of clusters.</a:t>
            </a:r>
            <a:endParaRPr b="1" sz="2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IN" sz="2400">
                <a:solidFill>
                  <a:schemeClr val="dk1"/>
                </a:solidFill>
                <a:latin typeface="Times New Roman"/>
                <a:ea typeface="Times New Roman"/>
                <a:cs typeface="Times New Roman"/>
                <a:sym typeface="Times New Roman"/>
              </a:rPr>
              <a:t>For a division with g groups, </a:t>
            </a:r>
            <a:r>
              <a:rPr lang="en-IN" sz="2400">
                <a:solidFill>
                  <a:srgbClr val="0000FF"/>
                </a:solidFill>
                <a:latin typeface="Times New Roman"/>
                <a:ea typeface="Times New Roman"/>
                <a:cs typeface="Times New Roman"/>
                <a:sym typeface="Times New Roman"/>
              </a:rPr>
              <a:t> define a g × g matrix e whose each component e</a:t>
            </a:r>
            <a:r>
              <a:rPr baseline="-25000" lang="en-IN" sz="2400">
                <a:solidFill>
                  <a:srgbClr val="0000FF"/>
                </a:solidFill>
                <a:latin typeface="Times New Roman"/>
                <a:ea typeface="Times New Roman"/>
                <a:cs typeface="Times New Roman"/>
                <a:sym typeface="Times New Roman"/>
              </a:rPr>
              <a:t>ij</a:t>
            </a:r>
            <a:r>
              <a:rPr lang="en-IN" sz="2400">
                <a:solidFill>
                  <a:srgbClr val="0000FF"/>
                </a:solidFill>
                <a:latin typeface="Times New Roman"/>
                <a:ea typeface="Times New Roman"/>
                <a:cs typeface="Times New Roman"/>
                <a:sym typeface="Times New Roman"/>
              </a:rPr>
              <a:t> is a fraction of edges in the original network that connect vertices in group i to those in group j</a:t>
            </a:r>
            <a:r>
              <a:rPr lang="en-IN" sz="2400">
                <a:solidFill>
                  <a:schemeClr val="dk1"/>
                </a:solidFill>
                <a:latin typeface="Times New Roman"/>
                <a:ea typeface="Times New Roman"/>
                <a:cs typeface="Times New Roman"/>
                <a:sym typeface="Times New Roman"/>
              </a:rPr>
              <a:t>. Then the modularity is defined to be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IN" sz="2400">
                <a:solidFill>
                  <a:schemeClr val="dk1"/>
                </a:solidFill>
                <a:latin typeface="Times New Roman"/>
                <a:ea typeface="Times New Roman"/>
                <a:cs typeface="Times New Roman"/>
                <a:sym typeface="Times New Roman"/>
              </a:rPr>
              <a:t>where || x || indicates the sum of all elements of x.</a:t>
            </a:r>
            <a:endParaRPr sz="2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IN" sz="2400">
                <a:solidFill>
                  <a:schemeClr val="dk1"/>
                </a:solidFill>
                <a:latin typeface="Times New Roman"/>
                <a:ea typeface="Times New Roman"/>
                <a:cs typeface="Times New Roman"/>
                <a:sym typeface="Times New Roman"/>
              </a:rPr>
              <a:t>Measures the internal density and external sparsity of a given clustering.</a:t>
            </a:r>
            <a:endParaRPr b="1" sz="2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i="1" lang="en-IN" sz="2200">
                <a:solidFill>
                  <a:schemeClr val="dk1"/>
                </a:solidFill>
                <a:latin typeface="Times New Roman"/>
                <a:ea typeface="Times New Roman"/>
                <a:cs typeface="Times New Roman"/>
                <a:sym typeface="Times New Roman"/>
              </a:rPr>
              <a:t>Quantitatively, Q is the fraction of all edges that lie within clusters minus the expected value of the same quantity in a graph where the vertices have the same degrees and edges are placed randomly irrespective of the communities.</a:t>
            </a:r>
            <a:endParaRPr i="1"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i="1" sz="2400">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pic>
        <p:nvPicPr>
          <p:cNvPr id="663" name="Google Shape;663;p97"/>
          <p:cNvPicPr preferRelativeResize="0"/>
          <p:nvPr/>
        </p:nvPicPr>
        <p:blipFill>
          <a:blip r:embed="rId3">
            <a:alphaModFix/>
          </a:blip>
          <a:stretch>
            <a:fillRect/>
          </a:stretch>
        </p:blipFill>
        <p:spPr>
          <a:xfrm>
            <a:off x="1929550" y="3514850"/>
            <a:ext cx="6190292" cy="1262100"/>
          </a:xfrm>
          <a:prstGeom prst="rect">
            <a:avLst/>
          </a:prstGeom>
          <a:noFill/>
          <a:ln>
            <a:noFill/>
          </a:ln>
          <a:effectLst>
            <a:outerShdw blurRad="200025" rotWithShape="0" algn="bl" dir="5400000" dist="19050">
              <a:srgbClr val="000000"/>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98"/>
          <p:cNvSpPr txBox="1"/>
          <p:nvPr>
            <p:ph type="title"/>
          </p:nvPr>
        </p:nvSpPr>
        <p:spPr>
          <a:xfrm>
            <a:off x="302401" y="336750"/>
            <a:ext cx="94446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a:t>
            </a:r>
            <a:endParaRPr sz="4400">
              <a:latin typeface="Times New Roman"/>
              <a:ea typeface="Times New Roman"/>
              <a:cs typeface="Times New Roman"/>
              <a:sym typeface="Times New Roman"/>
            </a:endParaRPr>
          </a:p>
        </p:txBody>
      </p:sp>
      <p:sp>
        <p:nvSpPr>
          <p:cNvPr id="669" name="Google Shape;669;p98"/>
          <p:cNvSpPr txBox="1"/>
          <p:nvPr>
            <p:ph idx="1" type="body"/>
          </p:nvPr>
        </p:nvSpPr>
        <p:spPr>
          <a:xfrm>
            <a:off x="302400" y="1713575"/>
            <a:ext cx="9444600" cy="5010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1" lang="en-IN" sz="2200">
                <a:solidFill>
                  <a:schemeClr val="dk1"/>
                </a:solidFill>
                <a:latin typeface="Times New Roman"/>
                <a:ea typeface="Times New Roman"/>
                <a:cs typeface="Times New Roman"/>
                <a:sym typeface="Times New Roman"/>
              </a:rPr>
              <a:t>Another way of representing Q can be :</a:t>
            </a:r>
            <a:endParaRPr b="1" sz="2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IN" sz="2200">
                <a:solidFill>
                  <a:schemeClr val="dk1"/>
                </a:solidFill>
                <a:latin typeface="Times New Roman"/>
                <a:ea typeface="Times New Roman"/>
                <a:cs typeface="Times New Roman"/>
                <a:sym typeface="Times New Roman"/>
              </a:rPr>
              <a:t>Q = (number of edges within groups) - (expected number of edges within groups)</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IN" sz="2200">
                <a:solidFill>
                  <a:schemeClr val="dk1"/>
                </a:solidFill>
                <a:latin typeface="Times New Roman"/>
                <a:ea typeface="Times New Roman"/>
                <a:cs typeface="Times New Roman"/>
                <a:sym typeface="Times New Roman"/>
              </a:rPr>
              <a:t>Modularity lies in the range [−1,1].</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IN" sz="2200">
                <a:solidFill>
                  <a:schemeClr val="dk1"/>
                </a:solidFill>
                <a:latin typeface="Times New Roman"/>
                <a:ea typeface="Times New Roman"/>
                <a:cs typeface="Times New Roman"/>
                <a:sym typeface="Times New Roman"/>
              </a:rPr>
              <a:t>0.3&lt;Q&lt;0.7 means significant community structure.</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2743200" rtl="0" algn="l">
              <a:lnSpc>
                <a:spcPct val="115000"/>
              </a:lnSpc>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2743200" rtl="0" algn="l">
              <a:lnSpc>
                <a:spcPct val="115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p:txBody>
      </p:sp>
      <p:pic>
        <p:nvPicPr>
          <p:cNvPr id="670" name="Google Shape;670;p98"/>
          <p:cNvPicPr preferRelativeResize="0"/>
          <p:nvPr/>
        </p:nvPicPr>
        <p:blipFill>
          <a:blip r:embed="rId3">
            <a:alphaModFix/>
          </a:blip>
          <a:stretch>
            <a:fillRect/>
          </a:stretch>
        </p:blipFill>
        <p:spPr>
          <a:xfrm>
            <a:off x="627115" y="2971765"/>
            <a:ext cx="5174611" cy="1262100"/>
          </a:xfrm>
          <a:prstGeom prst="rect">
            <a:avLst/>
          </a:prstGeom>
          <a:noFill/>
          <a:ln>
            <a:noFill/>
          </a:ln>
          <a:effectLst>
            <a:outerShdw blurRad="200025" rotWithShape="0" algn="bl" dir="5400000" dist="19050">
              <a:srgbClr val="000000"/>
            </a:outerShdw>
          </a:effectLst>
        </p:spPr>
      </p:pic>
      <p:sp>
        <p:nvSpPr>
          <p:cNvPr id="671" name="Google Shape;671;p98"/>
          <p:cNvSpPr txBox="1"/>
          <p:nvPr/>
        </p:nvSpPr>
        <p:spPr>
          <a:xfrm>
            <a:off x="6127775" y="2727125"/>
            <a:ext cx="2991600" cy="175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IN" sz="1800">
                <a:solidFill>
                  <a:schemeClr val="dk1"/>
                </a:solidFill>
                <a:latin typeface="Times New Roman"/>
                <a:ea typeface="Times New Roman"/>
                <a:cs typeface="Times New Roman"/>
                <a:sym typeface="Times New Roman"/>
              </a:rPr>
              <a:t>m = number of edges</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IN" sz="1800">
                <a:solidFill>
                  <a:schemeClr val="dk1"/>
                </a:solidFill>
                <a:latin typeface="Times New Roman"/>
                <a:ea typeface="Times New Roman"/>
                <a:cs typeface="Times New Roman"/>
                <a:sym typeface="Times New Roman"/>
              </a:rPr>
              <a:t>A</a:t>
            </a:r>
            <a:r>
              <a:rPr baseline="-25000" lang="en-IN" sz="1800">
                <a:solidFill>
                  <a:schemeClr val="dk1"/>
                </a:solidFill>
                <a:latin typeface="Times New Roman"/>
                <a:ea typeface="Times New Roman"/>
                <a:cs typeface="Times New Roman"/>
                <a:sym typeface="Times New Roman"/>
              </a:rPr>
              <a:t>ij</a:t>
            </a:r>
            <a:r>
              <a:rPr lang="en-IN" sz="1800">
                <a:solidFill>
                  <a:schemeClr val="dk1"/>
                </a:solidFill>
                <a:latin typeface="Times New Roman"/>
                <a:ea typeface="Times New Roman"/>
                <a:cs typeface="Times New Roman"/>
                <a:sym typeface="Times New Roman"/>
              </a:rPr>
              <a:t> = 1 if (i,j) is edge, else 0</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IN" sz="1800">
                <a:solidFill>
                  <a:schemeClr val="dk1"/>
                </a:solidFill>
                <a:latin typeface="Times New Roman"/>
                <a:ea typeface="Times New Roman"/>
                <a:cs typeface="Times New Roman"/>
                <a:sym typeface="Times New Roman"/>
              </a:rPr>
              <a:t>k</a:t>
            </a:r>
            <a:r>
              <a:rPr baseline="-25000" lang="en-IN" sz="1800">
                <a:solidFill>
                  <a:schemeClr val="dk1"/>
                </a:solidFill>
                <a:latin typeface="Times New Roman"/>
                <a:ea typeface="Times New Roman"/>
                <a:cs typeface="Times New Roman"/>
                <a:sym typeface="Times New Roman"/>
              </a:rPr>
              <a:t> i</a:t>
            </a:r>
            <a:r>
              <a:rPr lang="en-IN" sz="1800">
                <a:solidFill>
                  <a:schemeClr val="dk1"/>
                </a:solidFill>
                <a:latin typeface="Times New Roman"/>
                <a:ea typeface="Times New Roman"/>
                <a:cs typeface="Times New Roman"/>
                <a:sym typeface="Times New Roman"/>
              </a:rPr>
              <a:t> = Degree of node i</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IN" sz="1800">
                <a:solidFill>
                  <a:schemeClr val="dk1"/>
                </a:solidFill>
                <a:latin typeface="Times New Roman"/>
                <a:ea typeface="Times New Roman"/>
                <a:cs typeface="Times New Roman"/>
                <a:sym typeface="Times New Roman"/>
              </a:rPr>
              <a:t>C</a:t>
            </a:r>
            <a:r>
              <a:rPr baseline="-25000" lang="en-IN" sz="1800">
                <a:solidFill>
                  <a:schemeClr val="dk1"/>
                </a:solidFill>
                <a:latin typeface="Times New Roman"/>
                <a:ea typeface="Times New Roman"/>
                <a:cs typeface="Times New Roman"/>
                <a:sym typeface="Times New Roman"/>
              </a:rPr>
              <a:t>i</a:t>
            </a:r>
            <a:r>
              <a:rPr lang="en-IN" sz="1800">
                <a:solidFill>
                  <a:schemeClr val="dk1"/>
                </a:solidFill>
                <a:latin typeface="Times New Roman"/>
                <a:ea typeface="Times New Roman"/>
                <a:cs typeface="Times New Roman"/>
                <a:sym typeface="Times New Roman"/>
              </a:rPr>
              <a:t> = group id of node i</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IN" sz="1800">
                <a:solidFill>
                  <a:schemeClr val="dk1"/>
                </a:solidFill>
                <a:latin typeface="Times New Roman"/>
                <a:ea typeface="Times New Roman"/>
                <a:cs typeface="Times New Roman"/>
                <a:sym typeface="Times New Roman"/>
              </a:rPr>
              <a:t>δ(c</a:t>
            </a:r>
            <a:r>
              <a:rPr baseline="-25000" lang="en-IN" sz="1800">
                <a:solidFill>
                  <a:schemeClr val="dk1"/>
                </a:solidFill>
                <a:latin typeface="Times New Roman"/>
                <a:ea typeface="Times New Roman"/>
                <a:cs typeface="Times New Roman"/>
                <a:sym typeface="Times New Roman"/>
              </a:rPr>
              <a:t>i</a:t>
            </a:r>
            <a:r>
              <a:rPr lang="en-IN" sz="1800">
                <a:solidFill>
                  <a:schemeClr val="dk1"/>
                </a:solidFill>
                <a:latin typeface="Times New Roman"/>
                <a:ea typeface="Times New Roman"/>
                <a:cs typeface="Times New Roman"/>
                <a:sym typeface="Times New Roman"/>
              </a:rPr>
              <a:t>, c</a:t>
            </a:r>
            <a:r>
              <a:rPr baseline="-25000" lang="en-IN" sz="1800">
                <a:solidFill>
                  <a:schemeClr val="dk1"/>
                </a:solidFill>
                <a:latin typeface="Times New Roman"/>
                <a:ea typeface="Times New Roman"/>
                <a:cs typeface="Times New Roman"/>
                <a:sym typeface="Times New Roman"/>
              </a:rPr>
              <a:t>j</a:t>
            </a:r>
            <a:r>
              <a:rPr lang="en-IN" sz="1800">
                <a:solidFill>
                  <a:schemeClr val="dk1"/>
                </a:solidFill>
                <a:latin typeface="Times New Roman"/>
                <a:ea typeface="Times New Roman"/>
                <a:cs typeface="Times New Roman"/>
                <a:sym typeface="Times New Roman"/>
              </a:rPr>
              <a:t>) = 1 if i and j in same community, else 0</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5"/>
          <p:cNvSpPr txBox="1"/>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lang="en-IN" sz="4400" strike="noStrike">
                <a:solidFill>
                  <a:srgbClr val="000000"/>
                </a:solidFill>
                <a:latin typeface="Times New Roman"/>
                <a:ea typeface="Times New Roman"/>
                <a:cs typeface="Times New Roman"/>
                <a:sym typeface="Times New Roman"/>
              </a:rPr>
              <a:t>Continued..</a:t>
            </a:r>
            <a:endParaRPr b="0" sz="4400" strike="noStrike">
              <a:solidFill>
                <a:srgbClr val="000000"/>
              </a:solidFill>
              <a:latin typeface="Times New Roman"/>
              <a:ea typeface="Times New Roman"/>
              <a:cs typeface="Times New Roman"/>
              <a:sym typeface="Times New Roman"/>
            </a:endParaRPr>
          </a:p>
        </p:txBody>
      </p:sp>
      <p:sp>
        <p:nvSpPr>
          <p:cNvPr id="240" name="Google Shape;240;p45"/>
          <p:cNvSpPr txBox="1"/>
          <p:nvPr/>
        </p:nvSpPr>
        <p:spPr>
          <a:xfrm>
            <a:off x="299300" y="1939177"/>
            <a:ext cx="8870100" cy="5264700"/>
          </a:xfrm>
          <a:prstGeom prst="rect">
            <a:avLst/>
          </a:prstGeom>
          <a:noFill/>
          <a:ln>
            <a:noFill/>
          </a:ln>
        </p:spPr>
        <p:txBody>
          <a:bodyPr anchorCtr="0" anchor="t" bIns="0" lIns="0" spcFirstLastPara="1" rIns="0" wrap="square" tIns="0">
            <a:noAutofit/>
          </a:bodyPr>
          <a:lstStyle/>
          <a:p>
            <a:pPr indent="-368300" lvl="0" marL="457200" marR="0" rtl="0" algn="l">
              <a:spcBef>
                <a:spcPts val="0"/>
              </a:spcBef>
              <a:spcAft>
                <a:spcPts val="0"/>
              </a:spcAft>
              <a:buClr>
                <a:srgbClr val="000000"/>
              </a:buClr>
              <a:buSzPts val="2200"/>
              <a:buFont typeface="Times New Roman"/>
              <a:buChar char="●"/>
            </a:pPr>
            <a:r>
              <a:rPr b="1" lang="en-IN" sz="2200" strike="noStrike">
                <a:solidFill>
                  <a:srgbClr val="000000"/>
                </a:solidFill>
                <a:latin typeface="Times New Roman"/>
                <a:ea typeface="Times New Roman"/>
                <a:cs typeface="Times New Roman"/>
                <a:sym typeface="Times New Roman"/>
              </a:rPr>
              <a:t>Solution via SVD</a:t>
            </a:r>
            <a:endParaRPr b="0" sz="2200" strike="noStrike">
              <a:solidFill>
                <a:srgbClr val="000000"/>
              </a:solidFill>
              <a:latin typeface="Times New Roman"/>
              <a:ea typeface="Times New Roman"/>
              <a:cs typeface="Times New Roman"/>
              <a:sym typeface="Times New Roman"/>
            </a:endParaRPr>
          </a:p>
        </p:txBody>
      </p:sp>
      <p:sp>
        <p:nvSpPr>
          <p:cNvPr id="241" name="Google Shape;241;p45"/>
          <p:cNvSpPr/>
          <p:nvPr/>
        </p:nvSpPr>
        <p:spPr>
          <a:xfrm flipH="1" rot="-5400012">
            <a:off x="6786474" y="2562638"/>
            <a:ext cx="181575" cy="922727"/>
          </a:xfrm>
          <a:custGeom>
            <a:rect b="b" l="l" r="r" t="t"/>
            <a:pathLst>
              <a:path extrusionOk="0" h="2542" w="254">
                <a:moveTo>
                  <a:pt x="0" y="0"/>
                </a:moveTo>
                <a:cubicBezTo>
                  <a:pt x="63" y="0"/>
                  <a:pt x="126" y="105"/>
                  <a:pt x="126" y="211"/>
                </a:cubicBezTo>
                <a:lnTo>
                  <a:pt x="126" y="971"/>
                </a:lnTo>
                <a:cubicBezTo>
                  <a:pt x="126" y="1077"/>
                  <a:pt x="189" y="1182"/>
                  <a:pt x="253" y="1182"/>
                </a:cubicBezTo>
                <a:cubicBezTo>
                  <a:pt x="189" y="1182"/>
                  <a:pt x="126" y="1288"/>
                  <a:pt x="126" y="1394"/>
                </a:cubicBezTo>
                <a:lnTo>
                  <a:pt x="126" y="2329"/>
                </a:lnTo>
                <a:cubicBezTo>
                  <a:pt x="126" y="2435"/>
                  <a:pt x="63" y="2541"/>
                  <a:pt x="0" y="2541"/>
                </a:cubicBezTo>
              </a:path>
            </a:pathLst>
          </a:custGeom>
          <a:noFill/>
          <a:ln cap="flat"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5"/>
          <p:cNvSpPr txBox="1"/>
          <p:nvPr/>
        </p:nvSpPr>
        <p:spPr>
          <a:xfrm>
            <a:off x="5413544" y="3110534"/>
            <a:ext cx="3217500" cy="1064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i="1" lang="en-IN" sz="2200" strike="noStrike">
                <a:latin typeface="Trebuchet MS"/>
                <a:ea typeface="Trebuchet MS"/>
                <a:cs typeface="Trebuchet MS"/>
                <a:sym typeface="Trebuchet MS"/>
              </a:rPr>
              <a:t>set smallest r-k</a:t>
            </a:r>
            <a:endParaRPr b="0" sz="2200" strike="noStrike">
              <a:latin typeface="Arial"/>
              <a:ea typeface="Arial"/>
              <a:cs typeface="Arial"/>
              <a:sym typeface="Arial"/>
            </a:endParaRPr>
          </a:p>
          <a:p>
            <a:pPr indent="0" lvl="0" marL="0" marR="0" rtl="0" algn="l">
              <a:spcBef>
                <a:spcPts val="0"/>
              </a:spcBef>
              <a:spcAft>
                <a:spcPts val="0"/>
              </a:spcAft>
              <a:buNone/>
            </a:pPr>
            <a:r>
              <a:rPr b="0" i="1" lang="en-IN" sz="2200" strike="noStrike">
                <a:latin typeface="Trebuchet MS"/>
                <a:ea typeface="Trebuchet MS"/>
                <a:cs typeface="Trebuchet MS"/>
                <a:sym typeface="Trebuchet MS"/>
              </a:rPr>
              <a:t>singular values to zero</a:t>
            </a:r>
            <a:endParaRPr b="0" sz="2200" strike="noStrike">
              <a:latin typeface="Arial"/>
              <a:ea typeface="Arial"/>
              <a:cs typeface="Arial"/>
              <a:sym typeface="Arial"/>
            </a:endParaRPr>
          </a:p>
        </p:txBody>
      </p:sp>
      <p:grpSp>
        <p:nvGrpSpPr>
          <p:cNvPr id="243" name="Google Shape;243;p45"/>
          <p:cNvGrpSpPr/>
          <p:nvPr/>
        </p:nvGrpSpPr>
        <p:grpSpPr>
          <a:xfrm>
            <a:off x="1224313" y="4254000"/>
            <a:ext cx="7632000" cy="1905480"/>
            <a:chOff x="1224000" y="4248000"/>
            <a:chExt cx="7632000" cy="1905480"/>
          </a:xfrm>
        </p:grpSpPr>
        <p:pic>
          <p:nvPicPr>
            <p:cNvPr id="244" name="Google Shape;244;p45"/>
            <p:cNvPicPr preferRelativeResize="0"/>
            <p:nvPr/>
          </p:nvPicPr>
          <p:blipFill rotWithShape="1">
            <a:blip r:embed="rId3">
              <a:alphaModFix/>
            </a:blip>
            <a:srcRect b="0" l="0" r="0" t="0"/>
            <a:stretch/>
          </p:blipFill>
          <p:spPr>
            <a:xfrm>
              <a:off x="1224000" y="4248000"/>
              <a:ext cx="7632000" cy="1905480"/>
            </a:xfrm>
            <a:prstGeom prst="rect">
              <a:avLst/>
            </a:prstGeom>
            <a:noFill/>
            <a:ln>
              <a:noFill/>
            </a:ln>
          </p:spPr>
        </p:pic>
        <p:sp>
          <p:nvSpPr>
            <p:cNvPr id="245" name="Google Shape;245;p45"/>
            <p:cNvSpPr/>
            <p:nvPr/>
          </p:nvSpPr>
          <p:spPr>
            <a:xfrm>
              <a:off x="6118920" y="4594320"/>
              <a:ext cx="540360" cy="836280"/>
            </a:xfrm>
            <a:prstGeom prst="rect">
              <a:avLst/>
            </a:prstGeom>
            <a:solidFill>
              <a:srgbClr val="CC9900">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5"/>
            <p:cNvSpPr/>
            <p:nvPr/>
          </p:nvSpPr>
          <p:spPr>
            <a:xfrm>
              <a:off x="6898320" y="5207400"/>
              <a:ext cx="1762560" cy="449280"/>
            </a:xfrm>
            <a:prstGeom prst="rect">
              <a:avLst/>
            </a:prstGeom>
            <a:solidFill>
              <a:srgbClr val="CC9900">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45"/>
          <p:cNvGrpSpPr/>
          <p:nvPr/>
        </p:nvGrpSpPr>
        <p:grpSpPr>
          <a:xfrm>
            <a:off x="2453040" y="4608000"/>
            <a:ext cx="6186960" cy="1400400"/>
            <a:chOff x="2453040" y="4608000"/>
            <a:chExt cx="6186960" cy="1400400"/>
          </a:xfrm>
        </p:grpSpPr>
        <p:sp>
          <p:nvSpPr>
            <p:cNvPr id="248" name="Google Shape;248;p45"/>
            <p:cNvSpPr/>
            <p:nvPr/>
          </p:nvSpPr>
          <p:spPr>
            <a:xfrm>
              <a:off x="2453040" y="5671080"/>
              <a:ext cx="284400" cy="3373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rPr b="0" lang="en-IN" sz="1600" strike="noStrike">
                  <a:solidFill>
                    <a:srgbClr val="FF0000"/>
                  </a:solidFill>
                  <a:latin typeface="Lucida Sans"/>
                  <a:ea typeface="Lucida Sans"/>
                  <a:cs typeface="Lucida Sans"/>
                  <a:sym typeface="Lucida Sans"/>
                </a:rPr>
                <a:t>k</a:t>
              </a:r>
              <a:endParaRPr b="0" sz="1600" strike="noStrike">
                <a:latin typeface="Arial"/>
                <a:ea typeface="Arial"/>
                <a:cs typeface="Arial"/>
                <a:sym typeface="Arial"/>
              </a:endParaRPr>
            </a:p>
          </p:txBody>
        </p:sp>
        <p:sp>
          <p:nvSpPr>
            <p:cNvPr id="249" name="Google Shape;249;p45"/>
            <p:cNvSpPr/>
            <p:nvPr/>
          </p:nvSpPr>
          <p:spPr>
            <a:xfrm>
              <a:off x="5907240" y="4608000"/>
              <a:ext cx="165240" cy="844920"/>
            </a:xfrm>
            <a:prstGeom prst="rect">
              <a:avLst/>
            </a:prstGeom>
            <a:solidFill>
              <a:srgbClr val="FF0000">
                <a:alpha val="49803"/>
              </a:srgbClr>
            </a:solidFill>
            <a:ln cap="flat"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5"/>
            <p:cNvSpPr/>
            <p:nvPr/>
          </p:nvSpPr>
          <p:spPr>
            <a:xfrm>
              <a:off x="6900840" y="4945680"/>
              <a:ext cx="1739160" cy="169560"/>
            </a:xfrm>
            <a:prstGeom prst="rect">
              <a:avLst/>
            </a:prstGeom>
            <a:solidFill>
              <a:srgbClr val="FF0000">
                <a:alpha val="49803"/>
              </a:srgbClr>
            </a:solidFill>
            <a:ln cap="flat"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5"/>
            <p:cNvSpPr/>
            <p:nvPr/>
          </p:nvSpPr>
          <p:spPr>
            <a:xfrm>
              <a:off x="4664880" y="4608000"/>
              <a:ext cx="165600" cy="844920"/>
            </a:xfrm>
            <a:prstGeom prst="rect">
              <a:avLst/>
            </a:prstGeom>
            <a:solidFill>
              <a:srgbClr val="FF0000">
                <a:alpha val="49803"/>
              </a:srgbClr>
            </a:solidFill>
            <a:ln cap="flat"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2" name="Google Shape;252;p45"/>
          <p:cNvPicPr preferRelativeResize="0"/>
          <p:nvPr/>
        </p:nvPicPr>
        <p:blipFill>
          <a:blip r:embed="rId4">
            <a:alphaModFix/>
          </a:blip>
          <a:stretch>
            <a:fillRect/>
          </a:stretch>
        </p:blipFill>
        <p:spPr>
          <a:xfrm>
            <a:off x="1161375" y="2323007"/>
            <a:ext cx="7415975" cy="566624"/>
          </a:xfrm>
          <a:prstGeom prst="rect">
            <a:avLst/>
          </a:prstGeom>
          <a:noFill/>
          <a:ln>
            <a:noFill/>
          </a:ln>
        </p:spPr>
      </p:pic>
      <p:pic>
        <p:nvPicPr>
          <p:cNvPr id="253" name="Google Shape;253;p45"/>
          <p:cNvPicPr preferRelativeResize="0"/>
          <p:nvPr/>
        </p:nvPicPr>
        <p:blipFill>
          <a:blip r:embed="rId5">
            <a:alphaModFix/>
          </a:blip>
          <a:stretch>
            <a:fillRect/>
          </a:stretch>
        </p:blipFill>
        <p:spPr>
          <a:xfrm>
            <a:off x="1930400" y="6413390"/>
            <a:ext cx="6219825" cy="7905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99"/>
          <p:cNvSpPr txBox="1"/>
          <p:nvPr>
            <p:ph type="title"/>
          </p:nvPr>
        </p:nvSpPr>
        <p:spPr>
          <a:xfrm>
            <a:off x="302401" y="336750"/>
            <a:ext cx="94446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Example</a:t>
            </a:r>
            <a:endParaRPr sz="4400">
              <a:latin typeface="Times New Roman"/>
              <a:ea typeface="Times New Roman"/>
              <a:cs typeface="Times New Roman"/>
              <a:sym typeface="Times New Roman"/>
            </a:endParaRPr>
          </a:p>
        </p:txBody>
      </p:sp>
      <p:pic>
        <p:nvPicPr>
          <p:cNvPr id="677" name="Google Shape;677;p99"/>
          <p:cNvPicPr preferRelativeResize="0"/>
          <p:nvPr/>
        </p:nvPicPr>
        <p:blipFill rotWithShape="1">
          <a:blip r:embed="rId3">
            <a:alphaModFix/>
          </a:blip>
          <a:srcRect b="0" l="0" r="1960" t="0"/>
          <a:stretch/>
        </p:blipFill>
        <p:spPr>
          <a:xfrm>
            <a:off x="892138" y="1807700"/>
            <a:ext cx="8265126" cy="5005725"/>
          </a:xfrm>
          <a:prstGeom prst="rect">
            <a:avLst/>
          </a:prstGeom>
          <a:noFill/>
          <a:ln>
            <a:noFill/>
          </a:ln>
          <a:effectLst>
            <a:outerShdw blurRad="200025" rotWithShape="0" algn="bl" dir="5400000" dist="19050">
              <a:srgbClr val="000000"/>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100"/>
          <p:cNvSpPr txBox="1"/>
          <p:nvPr>
            <p:ph type="title"/>
          </p:nvPr>
        </p:nvSpPr>
        <p:spPr>
          <a:xfrm>
            <a:off x="302401" y="336750"/>
            <a:ext cx="94446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a:t>
            </a:r>
            <a:endParaRPr sz="4400">
              <a:latin typeface="Times New Roman"/>
              <a:ea typeface="Times New Roman"/>
              <a:cs typeface="Times New Roman"/>
              <a:sym typeface="Times New Roman"/>
            </a:endParaRPr>
          </a:p>
        </p:txBody>
      </p:sp>
      <p:pic>
        <p:nvPicPr>
          <p:cNvPr id="683" name="Google Shape;683;p100"/>
          <p:cNvPicPr preferRelativeResize="0"/>
          <p:nvPr/>
        </p:nvPicPr>
        <p:blipFill>
          <a:blip r:embed="rId3">
            <a:alphaModFix/>
          </a:blip>
          <a:stretch>
            <a:fillRect/>
          </a:stretch>
        </p:blipFill>
        <p:spPr>
          <a:xfrm>
            <a:off x="657650" y="2043100"/>
            <a:ext cx="8765325" cy="4705375"/>
          </a:xfrm>
          <a:prstGeom prst="rect">
            <a:avLst/>
          </a:prstGeom>
          <a:noFill/>
          <a:ln cap="flat" cmpd="sng" w="25400">
            <a:solidFill>
              <a:srgbClr val="666666"/>
            </a:solidFill>
            <a:prstDash val="solid"/>
            <a:miter lim="8000"/>
            <a:headEnd len="sm" w="sm" type="none"/>
            <a:tailEnd len="sm" w="sm" type="none"/>
          </a:ln>
          <a:effectLst>
            <a:outerShdw blurRad="200025" rotWithShape="0" algn="bl" dir="5400000" dist="19050">
              <a:srgbClr val="000000"/>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101"/>
          <p:cNvSpPr txBox="1"/>
          <p:nvPr>
            <p:ph type="title"/>
          </p:nvPr>
        </p:nvSpPr>
        <p:spPr>
          <a:xfrm>
            <a:off x="302401" y="336750"/>
            <a:ext cx="94446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Is Modularity the best metric?</a:t>
            </a:r>
            <a:endParaRPr sz="4400">
              <a:latin typeface="Times New Roman"/>
              <a:ea typeface="Times New Roman"/>
              <a:cs typeface="Times New Roman"/>
              <a:sym typeface="Times New Roman"/>
            </a:endParaRPr>
          </a:p>
        </p:txBody>
      </p:sp>
      <p:pic>
        <p:nvPicPr>
          <p:cNvPr id="689" name="Google Shape;689;p101"/>
          <p:cNvPicPr preferRelativeResize="0"/>
          <p:nvPr/>
        </p:nvPicPr>
        <p:blipFill>
          <a:blip r:embed="rId3">
            <a:alphaModFix/>
          </a:blip>
          <a:stretch>
            <a:fillRect/>
          </a:stretch>
        </p:blipFill>
        <p:spPr>
          <a:xfrm>
            <a:off x="514950" y="1827125"/>
            <a:ext cx="4463300" cy="4238750"/>
          </a:xfrm>
          <a:prstGeom prst="rect">
            <a:avLst/>
          </a:prstGeom>
          <a:noFill/>
          <a:ln>
            <a:noFill/>
          </a:ln>
        </p:spPr>
      </p:pic>
      <p:pic>
        <p:nvPicPr>
          <p:cNvPr id="690" name="Google Shape;690;p101"/>
          <p:cNvPicPr preferRelativeResize="0"/>
          <p:nvPr/>
        </p:nvPicPr>
        <p:blipFill>
          <a:blip r:embed="rId4">
            <a:alphaModFix/>
          </a:blip>
          <a:stretch>
            <a:fillRect/>
          </a:stretch>
        </p:blipFill>
        <p:spPr>
          <a:xfrm>
            <a:off x="4978250" y="1827125"/>
            <a:ext cx="4713925" cy="42387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102"/>
          <p:cNvSpPr txBox="1"/>
          <p:nvPr>
            <p:ph type="title"/>
          </p:nvPr>
        </p:nvSpPr>
        <p:spPr>
          <a:xfrm>
            <a:off x="302401" y="336750"/>
            <a:ext cx="94446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On Common Graphs</a:t>
            </a:r>
            <a:endParaRPr sz="4400">
              <a:latin typeface="Times New Roman"/>
              <a:ea typeface="Times New Roman"/>
              <a:cs typeface="Times New Roman"/>
              <a:sym typeface="Times New Roman"/>
            </a:endParaRPr>
          </a:p>
        </p:txBody>
      </p:sp>
      <p:pic>
        <p:nvPicPr>
          <p:cNvPr id="696" name="Google Shape;696;p102"/>
          <p:cNvPicPr preferRelativeResize="0"/>
          <p:nvPr/>
        </p:nvPicPr>
        <p:blipFill>
          <a:blip r:embed="rId3">
            <a:alphaModFix/>
          </a:blip>
          <a:stretch>
            <a:fillRect/>
          </a:stretch>
        </p:blipFill>
        <p:spPr>
          <a:xfrm>
            <a:off x="302400" y="1764675"/>
            <a:ext cx="4648475" cy="4583175"/>
          </a:xfrm>
          <a:prstGeom prst="rect">
            <a:avLst/>
          </a:prstGeom>
          <a:noFill/>
          <a:ln>
            <a:noFill/>
          </a:ln>
        </p:spPr>
      </p:pic>
      <p:pic>
        <p:nvPicPr>
          <p:cNvPr id="697" name="Google Shape;697;p102"/>
          <p:cNvPicPr preferRelativeResize="0"/>
          <p:nvPr/>
        </p:nvPicPr>
        <p:blipFill>
          <a:blip r:embed="rId4">
            <a:alphaModFix/>
          </a:blip>
          <a:stretch>
            <a:fillRect/>
          </a:stretch>
        </p:blipFill>
        <p:spPr>
          <a:xfrm>
            <a:off x="5011200" y="1764675"/>
            <a:ext cx="4648475" cy="45831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103"/>
          <p:cNvSpPr txBox="1"/>
          <p:nvPr>
            <p:ph type="title"/>
          </p:nvPr>
        </p:nvSpPr>
        <p:spPr>
          <a:xfrm>
            <a:off x="302401" y="336750"/>
            <a:ext cx="94446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a:t>
            </a:r>
            <a:endParaRPr sz="4400">
              <a:latin typeface="Times New Roman"/>
              <a:ea typeface="Times New Roman"/>
              <a:cs typeface="Times New Roman"/>
              <a:sym typeface="Times New Roman"/>
            </a:endParaRPr>
          </a:p>
        </p:txBody>
      </p:sp>
      <p:pic>
        <p:nvPicPr>
          <p:cNvPr id="703" name="Google Shape;703;p103"/>
          <p:cNvPicPr preferRelativeResize="0"/>
          <p:nvPr/>
        </p:nvPicPr>
        <p:blipFill>
          <a:blip r:embed="rId3">
            <a:alphaModFix/>
          </a:blip>
          <a:stretch>
            <a:fillRect/>
          </a:stretch>
        </p:blipFill>
        <p:spPr>
          <a:xfrm>
            <a:off x="367250" y="1751250"/>
            <a:ext cx="4552950" cy="4857750"/>
          </a:xfrm>
          <a:prstGeom prst="rect">
            <a:avLst/>
          </a:prstGeom>
          <a:noFill/>
          <a:ln>
            <a:noFill/>
          </a:ln>
        </p:spPr>
      </p:pic>
      <p:pic>
        <p:nvPicPr>
          <p:cNvPr id="704" name="Google Shape;704;p103"/>
          <p:cNvPicPr preferRelativeResize="0"/>
          <p:nvPr/>
        </p:nvPicPr>
        <p:blipFill>
          <a:blip r:embed="rId4">
            <a:alphaModFix/>
          </a:blip>
          <a:stretch>
            <a:fillRect/>
          </a:stretch>
        </p:blipFill>
        <p:spPr>
          <a:xfrm>
            <a:off x="5126300" y="1751250"/>
            <a:ext cx="4552950" cy="48577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69138"/>
        </a:solidFill>
      </p:bgPr>
    </p:bg>
    <p:spTree>
      <p:nvGrpSpPr>
        <p:cNvPr id="708" name="Shape 708"/>
        <p:cNvGrpSpPr/>
        <p:nvPr/>
      </p:nvGrpSpPr>
      <p:grpSpPr>
        <a:xfrm>
          <a:off x="0" y="0"/>
          <a:ext cx="0" cy="0"/>
          <a:chOff x="0" y="0"/>
          <a:chExt cx="0" cy="0"/>
        </a:xfrm>
      </p:grpSpPr>
      <p:sp>
        <p:nvSpPr>
          <p:cNvPr id="709" name="Google Shape;709;p104"/>
          <p:cNvSpPr txBox="1"/>
          <p:nvPr/>
        </p:nvSpPr>
        <p:spPr>
          <a:xfrm>
            <a:off x="237925" y="1559600"/>
            <a:ext cx="9531300" cy="50466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1200"/>
              </a:spcBef>
              <a:spcAft>
                <a:spcPts val="0"/>
              </a:spcAft>
              <a:buClr>
                <a:schemeClr val="dk1"/>
              </a:buClr>
              <a:buSzPts val="2100"/>
              <a:buFont typeface="Times New Roman"/>
              <a:buAutoNum type="arabicPeriod"/>
            </a:pPr>
            <a:r>
              <a:rPr lang="en-IN" sz="2100">
                <a:solidFill>
                  <a:schemeClr val="dk1"/>
                </a:solidFill>
                <a:latin typeface="Times New Roman"/>
                <a:ea typeface="Times New Roman"/>
                <a:cs typeface="Times New Roman"/>
                <a:sym typeface="Times New Roman"/>
              </a:rPr>
              <a:t>BestQ = 0</a:t>
            </a:r>
            <a:endParaRPr sz="2100">
              <a:solidFill>
                <a:schemeClr val="dk1"/>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chemeClr val="dk1"/>
              </a:buClr>
              <a:buSzPts val="2100"/>
              <a:buFont typeface="Times New Roman"/>
              <a:buAutoNum type="arabicPeriod"/>
            </a:pPr>
            <a:r>
              <a:rPr lang="en-IN" sz="2100">
                <a:solidFill>
                  <a:schemeClr val="dk1"/>
                </a:solidFill>
                <a:latin typeface="Times New Roman"/>
                <a:ea typeface="Times New Roman"/>
                <a:cs typeface="Times New Roman"/>
                <a:sym typeface="Times New Roman"/>
              </a:rPr>
              <a:t>Read the input file (the crawled data) and build the corresponding social graph G.</a:t>
            </a:r>
            <a:endParaRPr sz="2100">
              <a:solidFill>
                <a:schemeClr val="dk1"/>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chemeClr val="dk1"/>
              </a:buClr>
              <a:buSzPts val="2100"/>
              <a:buFont typeface="Times New Roman"/>
              <a:buAutoNum type="arabicPeriod"/>
            </a:pPr>
            <a:r>
              <a:rPr lang="en-IN" sz="2100">
                <a:solidFill>
                  <a:schemeClr val="dk1"/>
                </a:solidFill>
                <a:latin typeface="Times New Roman"/>
                <a:ea typeface="Times New Roman"/>
                <a:cs typeface="Times New Roman"/>
                <a:sym typeface="Times New Roman"/>
              </a:rPr>
              <a:t>Compute the number of components of the graph G (init_ncomp).</a:t>
            </a:r>
            <a:endParaRPr sz="2100">
              <a:solidFill>
                <a:schemeClr val="dk1"/>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chemeClr val="dk1"/>
              </a:buClr>
              <a:buSzPts val="2100"/>
              <a:buFont typeface="Times New Roman"/>
              <a:buAutoNum type="arabicPeriod"/>
            </a:pPr>
            <a:r>
              <a:rPr lang="en-IN" sz="2100">
                <a:solidFill>
                  <a:schemeClr val="dk1"/>
                </a:solidFill>
                <a:latin typeface="Times New Roman"/>
                <a:ea typeface="Times New Roman"/>
                <a:cs typeface="Times New Roman"/>
                <a:sym typeface="Times New Roman"/>
              </a:rPr>
              <a:t>Calculate the weighted version of edge-betweenness for all edges of the graph G.</a:t>
            </a:r>
            <a:endParaRPr sz="2100">
              <a:solidFill>
                <a:schemeClr val="dk1"/>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chemeClr val="dk1"/>
              </a:buClr>
              <a:buSzPts val="2100"/>
              <a:buFont typeface="Times New Roman"/>
              <a:buAutoNum type="arabicPeriod"/>
            </a:pPr>
            <a:r>
              <a:rPr lang="en-IN" sz="2100">
                <a:solidFill>
                  <a:schemeClr val="dk1"/>
                </a:solidFill>
                <a:latin typeface="Times New Roman"/>
                <a:ea typeface="Times New Roman"/>
                <a:cs typeface="Times New Roman"/>
                <a:sym typeface="Times New Roman"/>
              </a:rPr>
              <a:t>Find the edge with the highest betweenness and remove it from G.</a:t>
            </a:r>
            <a:endParaRPr sz="2100">
              <a:solidFill>
                <a:schemeClr val="dk1"/>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chemeClr val="dk1"/>
              </a:buClr>
              <a:buSzPts val="2100"/>
              <a:buFont typeface="Times New Roman"/>
              <a:buAutoNum type="arabicPeriod"/>
            </a:pPr>
            <a:r>
              <a:rPr lang="en-IN" sz="2100">
                <a:solidFill>
                  <a:schemeClr val="dk1"/>
                </a:solidFill>
                <a:latin typeface="Times New Roman"/>
                <a:ea typeface="Times New Roman"/>
                <a:cs typeface="Times New Roman"/>
                <a:sym typeface="Times New Roman"/>
              </a:rPr>
              <a:t>Compute the number of components in G after edge removal (ncomp).</a:t>
            </a:r>
            <a:endParaRPr sz="2100">
              <a:solidFill>
                <a:schemeClr val="dk1"/>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chemeClr val="dk1"/>
              </a:buClr>
              <a:buSzPts val="2100"/>
              <a:buFont typeface="Times New Roman"/>
              <a:buAutoNum type="arabicPeriod"/>
            </a:pPr>
            <a:r>
              <a:rPr lang="en-IN" sz="2100">
                <a:solidFill>
                  <a:schemeClr val="dk1"/>
                </a:solidFill>
                <a:latin typeface="Times New Roman"/>
                <a:ea typeface="Times New Roman"/>
                <a:cs typeface="Times New Roman"/>
                <a:sym typeface="Times New Roman"/>
              </a:rPr>
              <a:t>If ncomp &lt;= init_ncomp go to step 3.</a:t>
            </a:r>
            <a:endParaRPr sz="2100">
              <a:solidFill>
                <a:schemeClr val="dk1"/>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chemeClr val="dk1"/>
              </a:buClr>
              <a:buSzPts val="2100"/>
              <a:buFont typeface="Times New Roman"/>
              <a:buAutoNum type="arabicPeriod"/>
            </a:pPr>
            <a:r>
              <a:rPr lang="en-IN" sz="2100">
                <a:solidFill>
                  <a:schemeClr val="dk1"/>
                </a:solidFill>
                <a:latin typeface="Times New Roman"/>
                <a:ea typeface="Times New Roman"/>
                <a:cs typeface="Times New Roman"/>
                <a:sym typeface="Times New Roman"/>
              </a:rPr>
              <a:t>Compute the modularity of the current version of graph G and store it in Q.</a:t>
            </a:r>
            <a:endParaRPr sz="2100">
              <a:solidFill>
                <a:schemeClr val="dk1"/>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chemeClr val="dk1"/>
              </a:buClr>
              <a:buSzPts val="2100"/>
              <a:buFont typeface="Times New Roman"/>
              <a:buAutoNum type="arabicPeriod"/>
            </a:pPr>
            <a:r>
              <a:rPr lang="en-IN" sz="2100">
                <a:solidFill>
                  <a:schemeClr val="dk1"/>
                </a:solidFill>
                <a:latin typeface="Times New Roman"/>
                <a:ea typeface="Times New Roman"/>
                <a:cs typeface="Times New Roman"/>
                <a:sym typeface="Times New Roman"/>
              </a:rPr>
              <a:t>If Q &gt; BestQ then save the current decomposition of G as the best division in BestComps.</a:t>
            </a:r>
            <a:endParaRPr sz="2100">
              <a:solidFill>
                <a:schemeClr val="dk1"/>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chemeClr val="dk1"/>
              </a:buClr>
              <a:buSzPts val="2100"/>
              <a:buFont typeface="Times New Roman"/>
              <a:buAutoNum type="arabicPeriod"/>
            </a:pPr>
            <a:r>
              <a:rPr lang="en-IN" sz="2100">
                <a:solidFill>
                  <a:schemeClr val="dk1"/>
                </a:solidFill>
                <a:latin typeface="Times New Roman"/>
                <a:ea typeface="Times New Roman"/>
                <a:cs typeface="Times New Roman"/>
                <a:sym typeface="Times New Roman"/>
              </a:rPr>
              <a:t>If there is not any edge left in G, return BestComps otherwise go to step 2.</a:t>
            </a:r>
            <a:endParaRPr sz="2100">
              <a:solidFill>
                <a:schemeClr val="dk1"/>
              </a:solidFill>
              <a:latin typeface="Times New Roman"/>
              <a:ea typeface="Times New Roman"/>
              <a:cs typeface="Times New Roman"/>
              <a:sym typeface="Times New Roman"/>
            </a:endParaRPr>
          </a:p>
        </p:txBody>
      </p:sp>
      <p:sp>
        <p:nvSpPr>
          <p:cNvPr id="710" name="Google Shape;710;p104"/>
          <p:cNvSpPr txBox="1"/>
          <p:nvPr/>
        </p:nvSpPr>
        <p:spPr>
          <a:xfrm>
            <a:off x="274675" y="333725"/>
            <a:ext cx="9457800" cy="1089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IN" sz="4400">
                <a:solidFill>
                  <a:schemeClr val="dk1"/>
                </a:solidFill>
                <a:latin typeface="Times New Roman"/>
                <a:ea typeface="Times New Roman"/>
                <a:cs typeface="Times New Roman"/>
                <a:sym typeface="Times New Roman"/>
              </a:rPr>
              <a:t>FInal </a:t>
            </a:r>
            <a:r>
              <a:rPr b="1" lang="en-IN" sz="4400">
                <a:solidFill>
                  <a:schemeClr val="dk1"/>
                </a:solidFill>
                <a:latin typeface="Times New Roman"/>
                <a:ea typeface="Times New Roman"/>
                <a:cs typeface="Times New Roman"/>
                <a:sym typeface="Times New Roman"/>
              </a:rPr>
              <a:t>Girvan-Newman Algorithm</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105"/>
          <p:cNvSpPr txBox="1"/>
          <p:nvPr>
            <p:ph idx="1" type="body"/>
          </p:nvPr>
        </p:nvSpPr>
        <p:spPr>
          <a:xfrm>
            <a:off x="504000" y="710425"/>
            <a:ext cx="8870100" cy="6057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sz="4800"/>
          </a:p>
          <a:p>
            <a:pPr indent="0" lvl="0" marL="0" rtl="0" algn="ctr">
              <a:spcBef>
                <a:spcPts val="0"/>
              </a:spcBef>
              <a:spcAft>
                <a:spcPts val="0"/>
              </a:spcAft>
              <a:buNone/>
            </a:pPr>
            <a:r>
              <a:t/>
            </a:r>
            <a:endParaRPr sz="4800"/>
          </a:p>
          <a:p>
            <a:pPr indent="0" lvl="0" marL="0" rtl="0" algn="ctr">
              <a:spcBef>
                <a:spcPts val="0"/>
              </a:spcBef>
              <a:spcAft>
                <a:spcPts val="0"/>
              </a:spcAft>
              <a:buNone/>
            </a:pPr>
            <a:r>
              <a:t/>
            </a:r>
            <a:endParaRPr sz="4800"/>
          </a:p>
          <a:p>
            <a:pPr indent="0" lvl="0" marL="0" rtl="0" algn="ctr">
              <a:spcBef>
                <a:spcPts val="0"/>
              </a:spcBef>
              <a:spcAft>
                <a:spcPts val="0"/>
              </a:spcAft>
              <a:buNone/>
            </a:pPr>
            <a:r>
              <a:rPr lang="en-IN" sz="4800"/>
              <a:t>COMMUNITY DETECTION USING NETWORK TOPOLOGY</a:t>
            </a:r>
            <a:endParaRPr sz="4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106"/>
          <p:cNvSpPr txBox="1"/>
          <p:nvPr>
            <p:ph type="title"/>
          </p:nvPr>
        </p:nvSpPr>
        <p:spPr>
          <a:xfrm>
            <a:off x="0" y="109300"/>
            <a:ext cx="9071700" cy="125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IN" sz="4600">
                <a:solidFill>
                  <a:srgbClr val="675E47"/>
                </a:solidFill>
              </a:rPr>
              <a:t>DETECTING COMMUNITIES USING NETWORK TOPOLOGY</a:t>
            </a:r>
            <a:endParaRPr b="1" sz="3000"/>
          </a:p>
        </p:txBody>
      </p:sp>
      <p:sp>
        <p:nvSpPr>
          <p:cNvPr id="721" name="Google Shape;721;p106"/>
          <p:cNvSpPr txBox="1"/>
          <p:nvPr>
            <p:ph idx="1" type="body"/>
          </p:nvPr>
        </p:nvSpPr>
        <p:spPr>
          <a:xfrm>
            <a:off x="309675" y="1548375"/>
            <a:ext cx="9618300" cy="5464800"/>
          </a:xfrm>
          <a:prstGeom prst="rect">
            <a:avLst/>
          </a:prstGeom>
        </p:spPr>
        <p:txBody>
          <a:bodyPr anchorCtr="0" anchor="t" bIns="0" lIns="0" spcFirstLastPara="1" rIns="0" wrap="square" tIns="0">
            <a:noAutofit/>
          </a:bodyPr>
          <a:lstStyle/>
          <a:p>
            <a:pPr indent="0" lvl="0" marL="114300" rtl="0" algn="l">
              <a:lnSpc>
                <a:spcPct val="115000"/>
              </a:lnSpc>
              <a:spcBef>
                <a:spcPts val="500"/>
              </a:spcBef>
              <a:spcAft>
                <a:spcPts val="0"/>
              </a:spcAft>
              <a:buClr>
                <a:schemeClr val="dk1"/>
              </a:buClr>
              <a:buSzPts val="1100"/>
              <a:buFont typeface="Arial"/>
              <a:buNone/>
            </a:pPr>
            <a:r>
              <a:rPr lang="en-IN" sz="2200" u="sng">
                <a:solidFill>
                  <a:srgbClr val="2F2B20"/>
                </a:solidFill>
              </a:rPr>
              <a:t>TERMINOLOGIES</a:t>
            </a:r>
            <a:endParaRPr sz="2200" u="sng">
              <a:solidFill>
                <a:srgbClr val="2F2B20"/>
              </a:solidFill>
            </a:endParaRPr>
          </a:p>
          <a:p>
            <a:pPr indent="0" lvl="0" marL="0" rtl="0" algn="l">
              <a:lnSpc>
                <a:spcPct val="115000"/>
              </a:lnSpc>
              <a:spcBef>
                <a:spcPts val="500"/>
              </a:spcBef>
              <a:spcAft>
                <a:spcPts val="0"/>
              </a:spcAft>
              <a:buClr>
                <a:schemeClr val="dk1"/>
              </a:buClr>
              <a:buSzPts val="1100"/>
              <a:buFont typeface="Arial"/>
              <a:buNone/>
            </a:pPr>
            <a:r>
              <a:rPr lang="en-IN" sz="2200">
                <a:solidFill>
                  <a:srgbClr val="A9A57C"/>
                </a:solidFill>
              </a:rPr>
              <a:t>•</a:t>
            </a:r>
            <a:r>
              <a:rPr lang="en-IN" sz="2200">
                <a:solidFill>
                  <a:srgbClr val="2F2B20"/>
                </a:solidFill>
              </a:rPr>
              <a:t>A sub-network is defined as a </a:t>
            </a:r>
            <a:r>
              <a:rPr lang="en-IN" sz="2200" u="sng">
                <a:solidFill>
                  <a:srgbClr val="FF0000"/>
                </a:solidFill>
              </a:rPr>
              <a:t>strong sense community </a:t>
            </a:r>
            <a:r>
              <a:rPr lang="en-IN" sz="2200">
                <a:solidFill>
                  <a:srgbClr val="2F2B20"/>
                </a:solidFill>
              </a:rPr>
              <a:t>if its internal connections are larger than its external connections.</a:t>
            </a:r>
            <a:endParaRPr sz="2200">
              <a:solidFill>
                <a:srgbClr val="2F2B20"/>
              </a:solidFill>
            </a:endParaRPr>
          </a:p>
          <a:p>
            <a:pPr indent="0" lvl="0" marL="0" rtl="0" algn="l">
              <a:lnSpc>
                <a:spcPct val="115000"/>
              </a:lnSpc>
              <a:spcBef>
                <a:spcPts val="500"/>
              </a:spcBef>
              <a:spcAft>
                <a:spcPts val="0"/>
              </a:spcAft>
              <a:buClr>
                <a:schemeClr val="dk1"/>
              </a:buClr>
              <a:buSzPts val="1100"/>
              <a:buFont typeface="Arial"/>
              <a:buNone/>
            </a:pPr>
            <a:r>
              <a:rPr lang="en-IN" sz="2200">
                <a:solidFill>
                  <a:srgbClr val="A9A57C"/>
                </a:solidFill>
              </a:rPr>
              <a:t>•</a:t>
            </a:r>
            <a:r>
              <a:rPr lang="en-IN" sz="2200">
                <a:solidFill>
                  <a:srgbClr val="2F2B20"/>
                </a:solidFill>
              </a:rPr>
              <a:t>A sub-network is defined as a </a:t>
            </a:r>
            <a:r>
              <a:rPr lang="en-IN" sz="2200" u="sng">
                <a:solidFill>
                  <a:srgbClr val="FF0000"/>
                </a:solidFill>
              </a:rPr>
              <a:t>weak sense community</a:t>
            </a:r>
            <a:r>
              <a:rPr lang="en-IN" sz="2200">
                <a:solidFill>
                  <a:srgbClr val="2F2B20"/>
                </a:solidFill>
              </a:rPr>
              <a:t>, if its internal connections are equal or smaller than its external connections, but its internal connections are larger than the connections between this sub-network and any other communities.</a:t>
            </a:r>
            <a:endParaRPr sz="2200">
              <a:solidFill>
                <a:srgbClr val="2F2B20"/>
              </a:solidFill>
            </a:endParaRPr>
          </a:p>
          <a:p>
            <a:pPr indent="0" lvl="0" marL="0" rtl="0" algn="l">
              <a:lnSpc>
                <a:spcPct val="115000"/>
              </a:lnSpc>
              <a:spcBef>
                <a:spcPts val="500"/>
              </a:spcBef>
              <a:spcAft>
                <a:spcPts val="0"/>
              </a:spcAft>
              <a:buClr>
                <a:schemeClr val="dk1"/>
              </a:buClr>
              <a:buSzPts val="1100"/>
              <a:buFont typeface="Arial"/>
              <a:buNone/>
            </a:pPr>
            <a:r>
              <a:rPr lang="en-IN" sz="2200">
                <a:solidFill>
                  <a:srgbClr val="A9A57C"/>
                </a:solidFill>
              </a:rPr>
              <a:t>•</a:t>
            </a:r>
            <a:r>
              <a:rPr lang="en-IN" sz="2200" u="sng">
                <a:solidFill>
                  <a:srgbClr val="FF0000"/>
                </a:solidFill>
              </a:rPr>
              <a:t>Community membership property </a:t>
            </a:r>
            <a:r>
              <a:rPr lang="en-IN" sz="2200">
                <a:solidFill>
                  <a:srgbClr val="2F2B20"/>
                </a:solidFill>
              </a:rPr>
              <a:t>:- Member of a community should have more neighbors within its community than in any other community, unless it is an overlapping member.</a:t>
            </a:r>
            <a:endParaRPr sz="2200">
              <a:solidFill>
                <a:srgbClr val="2F2B20"/>
              </a:solidFill>
            </a:endParaRPr>
          </a:p>
          <a:p>
            <a:pPr indent="0" lvl="0" marL="0" rtl="0" algn="l">
              <a:lnSpc>
                <a:spcPct val="115000"/>
              </a:lnSpc>
              <a:spcBef>
                <a:spcPts val="500"/>
              </a:spcBef>
              <a:spcAft>
                <a:spcPts val="0"/>
              </a:spcAft>
              <a:buClr>
                <a:schemeClr val="dk1"/>
              </a:buClr>
              <a:buSzPts val="1100"/>
              <a:buFont typeface="Arial"/>
              <a:buNone/>
            </a:pPr>
            <a:r>
              <a:rPr lang="en-IN" sz="2200">
                <a:solidFill>
                  <a:srgbClr val="A9A57C"/>
                </a:solidFill>
              </a:rPr>
              <a:t>•</a:t>
            </a:r>
            <a:r>
              <a:rPr lang="en-IN" sz="2200" u="sng">
                <a:solidFill>
                  <a:srgbClr val="FF0000"/>
                </a:solidFill>
              </a:rPr>
              <a:t>overlapping node</a:t>
            </a:r>
            <a:r>
              <a:rPr lang="en-IN" sz="2200">
                <a:solidFill>
                  <a:srgbClr val="2F2B20"/>
                </a:solidFill>
              </a:rPr>
              <a:t>, should be tightly connected with both communities, and there should be few connections between the two corresponding communities if remove such nodes</a:t>
            </a:r>
            <a:endParaRPr sz="2200">
              <a:solidFill>
                <a:srgbClr val="2F2B20"/>
              </a:solidFill>
            </a:endParaRPr>
          </a:p>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pic>
        <p:nvPicPr>
          <p:cNvPr id="726" name="Google Shape;726;p107"/>
          <p:cNvPicPr preferRelativeResize="0"/>
          <p:nvPr/>
        </p:nvPicPr>
        <p:blipFill>
          <a:blip r:embed="rId3">
            <a:alphaModFix/>
          </a:blip>
          <a:stretch>
            <a:fillRect/>
          </a:stretch>
        </p:blipFill>
        <p:spPr>
          <a:xfrm>
            <a:off x="389200" y="1172449"/>
            <a:ext cx="8809926" cy="59135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pic>
        <p:nvPicPr>
          <p:cNvPr id="731" name="Google Shape;731;p108"/>
          <p:cNvPicPr preferRelativeResize="0"/>
          <p:nvPr/>
        </p:nvPicPr>
        <p:blipFill>
          <a:blip r:embed="rId3">
            <a:alphaModFix/>
          </a:blip>
          <a:stretch>
            <a:fillRect/>
          </a:stretch>
        </p:blipFill>
        <p:spPr>
          <a:xfrm>
            <a:off x="0" y="0"/>
            <a:ext cx="10080625" cy="75596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6"/>
          <p:cNvSpPr txBox="1"/>
          <p:nvPr/>
        </p:nvSpPr>
        <p:spPr>
          <a:xfrm>
            <a:off x="504000" y="251640"/>
            <a:ext cx="7704000" cy="12380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lang="en-IN" sz="4400" strike="noStrike">
                <a:solidFill>
                  <a:srgbClr val="000000"/>
                </a:solidFill>
                <a:latin typeface="Times New Roman"/>
                <a:ea typeface="Times New Roman"/>
                <a:cs typeface="Times New Roman"/>
                <a:sym typeface="Times New Roman"/>
              </a:rPr>
              <a:t>Low Rank Approximation using SVD</a:t>
            </a:r>
            <a:endParaRPr b="0" sz="4400" strike="noStrike">
              <a:solidFill>
                <a:srgbClr val="000000"/>
              </a:solidFill>
              <a:latin typeface="Times New Roman"/>
              <a:ea typeface="Times New Roman"/>
              <a:cs typeface="Times New Roman"/>
              <a:sym typeface="Times New Roman"/>
            </a:endParaRPr>
          </a:p>
        </p:txBody>
      </p:sp>
      <p:sp>
        <p:nvSpPr>
          <p:cNvPr id="259" name="Google Shape;259;p46"/>
          <p:cNvSpPr txBox="1"/>
          <p:nvPr/>
        </p:nvSpPr>
        <p:spPr>
          <a:xfrm>
            <a:off x="333375" y="1874250"/>
            <a:ext cx="9648900" cy="5503200"/>
          </a:xfrm>
          <a:prstGeom prst="rect">
            <a:avLst/>
          </a:prstGeom>
          <a:noFill/>
          <a:ln>
            <a:noFill/>
          </a:ln>
        </p:spPr>
        <p:txBody>
          <a:bodyPr anchorCtr="0" anchor="t" bIns="0" lIns="0" spcFirstLastPara="1" rIns="0" wrap="square" tIns="0">
            <a:noAutofit/>
          </a:bodyPr>
          <a:lstStyle/>
          <a:p>
            <a:pPr indent="0" lvl="0" marL="457200" marR="0" rtl="0" algn="l">
              <a:lnSpc>
                <a:spcPct val="150000"/>
              </a:lnSpc>
              <a:spcBef>
                <a:spcPts val="0"/>
              </a:spcBef>
              <a:spcAft>
                <a:spcPts val="0"/>
              </a:spcAft>
              <a:buNone/>
            </a:pPr>
            <a:r>
              <a:t/>
            </a:r>
            <a:endParaRPr b="1" sz="2200">
              <a:latin typeface="Times New Roman"/>
              <a:ea typeface="Times New Roman"/>
              <a:cs typeface="Times New Roman"/>
              <a:sym typeface="Times New Roman"/>
            </a:endParaRPr>
          </a:p>
          <a:p>
            <a:pPr indent="0" lvl="0" marL="457200" marR="0" rtl="0" algn="l">
              <a:lnSpc>
                <a:spcPct val="150000"/>
              </a:lnSpc>
              <a:spcBef>
                <a:spcPts val="0"/>
              </a:spcBef>
              <a:spcAft>
                <a:spcPts val="0"/>
              </a:spcAft>
              <a:buNone/>
            </a:pPr>
            <a:r>
              <a:rPr b="1" lang="en-IN" sz="2200">
                <a:latin typeface="Times New Roman"/>
                <a:ea typeface="Times New Roman"/>
                <a:cs typeface="Times New Roman"/>
                <a:sym typeface="Times New Roman"/>
              </a:rPr>
              <a:t>Frobenius Norm :                    =</a:t>
            </a:r>
            <a:endParaRPr b="1" sz="2200">
              <a:latin typeface="Times New Roman"/>
              <a:ea typeface="Times New Roman"/>
              <a:cs typeface="Times New Roman"/>
              <a:sym typeface="Times New Roman"/>
            </a:endParaRPr>
          </a:p>
          <a:p>
            <a:pPr indent="0" lvl="0" marL="457200" marR="0" rtl="0" algn="l">
              <a:lnSpc>
                <a:spcPct val="150000"/>
              </a:lnSpc>
              <a:spcBef>
                <a:spcPts val="0"/>
              </a:spcBef>
              <a:spcAft>
                <a:spcPts val="0"/>
              </a:spcAft>
              <a:buNone/>
            </a:pPr>
            <a:r>
              <a:t/>
            </a:r>
            <a:endParaRPr b="1" sz="2200">
              <a:latin typeface="Times New Roman"/>
              <a:ea typeface="Times New Roman"/>
              <a:cs typeface="Times New Roman"/>
              <a:sym typeface="Times New Roman"/>
            </a:endParaRPr>
          </a:p>
          <a:p>
            <a:pPr indent="0" lvl="0" marL="457200" marR="0" rtl="0" algn="l">
              <a:lnSpc>
                <a:spcPct val="150000"/>
              </a:lnSpc>
              <a:spcBef>
                <a:spcPts val="0"/>
              </a:spcBef>
              <a:spcAft>
                <a:spcPts val="0"/>
              </a:spcAft>
              <a:buNone/>
            </a:pPr>
            <a:r>
              <a:t/>
            </a:r>
            <a:endParaRPr b="1" sz="2200">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1" lang="en-IN" sz="2200">
                <a:latin typeface="Times New Roman"/>
                <a:ea typeface="Times New Roman"/>
                <a:cs typeface="Times New Roman"/>
                <a:sym typeface="Times New Roman"/>
              </a:rPr>
              <a:t>2-Norm or spectral norm:              =                            = largest singular value of </a:t>
            </a:r>
            <a:r>
              <a:rPr b="1" lang="en-IN" sz="3000">
                <a:latin typeface="Times New Roman"/>
                <a:ea typeface="Times New Roman"/>
                <a:cs typeface="Times New Roman"/>
                <a:sym typeface="Times New Roman"/>
              </a:rPr>
              <a:t>A</a:t>
            </a:r>
            <a:endParaRPr b="1" sz="3000">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b="1" sz="2200">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1" lang="en-IN" sz="2200">
                <a:latin typeface="Times New Roman"/>
                <a:ea typeface="Times New Roman"/>
                <a:cs typeface="Times New Roman"/>
                <a:sym typeface="Times New Roman"/>
              </a:rPr>
              <a:t>Then,       </a:t>
            </a:r>
            <a:endParaRPr b="1" sz="2200">
              <a:latin typeface="Times New Roman"/>
              <a:ea typeface="Times New Roman"/>
              <a:cs typeface="Times New Roman"/>
              <a:sym typeface="Times New Roman"/>
            </a:endParaRPr>
          </a:p>
        </p:txBody>
      </p:sp>
      <p:pic>
        <p:nvPicPr>
          <p:cNvPr descr="\max\limits_{|V|=1} |Av|" id="260" name="Google Shape;260;p46" title="MathEquation,#000000"/>
          <p:cNvPicPr preferRelativeResize="0"/>
          <p:nvPr/>
        </p:nvPicPr>
        <p:blipFill>
          <a:blip r:embed="rId3">
            <a:alphaModFix/>
          </a:blip>
          <a:stretch>
            <a:fillRect/>
          </a:stretch>
        </p:blipFill>
        <p:spPr>
          <a:xfrm>
            <a:off x="4681550" y="3719100"/>
            <a:ext cx="1821600" cy="874375"/>
          </a:xfrm>
          <a:prstGeom prst="rect">
            <a:avLst/>
          </a:prstGeom>
          <a:noFill/>
          <a:ln>
            <a:noFill/>
          </a:ln>
        </p:spPr>
      </p:pic>
      <p:pic>
        <p:nvPicPr>
          <p:cNvPr descr="\sum a_{i,j}^2" id="261" name="Google Shape;261;p46" title="MathEquation,#000000"/>
          <p:cNvPicPr preferRelativeResize="0"/>
          <p:nvPr/>
        </p:nvPicPr>
        <p:blipFill>
          <a:blip r:embed="rId4">
            <a:alphaModFix/>
          </a:blip>
          <a:stretch>
            <a:fillRect/>
          </a:stretch>
        </p:blipFill>
        <p:spPr>
          <a:xfrm>
            <a:off x="4681550" y="2151872"/>
            <a:ext cx="1184024" cy="663053"/>
          </a:xfrm>
          <a:prstGeom prst="rect">
            <a:avLst/>
          </a:prstGeom>
          <a:noFill/>
          <a:ln>
            <a:noFill/>
          </a:ln>
        </p:spPr>
      </p:pic>
      <p:pic>
        <p:nvPicPr>
          <p:cNvPr descr="||A||_F" id="262" name="Google Shape;262;p46" title="MathEquation,#000000"/>
          <p:cNvPicPr preferRelativeResize="0"/>
          <p:nvPr/>
        </p:nvPicPr>
        <p:blipFill>
          <a:blip r:embed="rId5">
            <a:alphaModFix/>
          </a:blip>
          <a:stretch>
            <a:fillRect/>
          </a:stretch>
        </p:blipFill>
        <p:spPr>
          <a:xfrm>
            <a:off x="3043350" y="2151875"/>
            <a:ext cx="1184024" cy="663050"/>
          </a:xfrm>
          <a:prstGeom prst="rect">
            <a:avLst/>
          </a:prstGeom>
          <a:noFill/>
          <a:ln>
            <a:noFill/>
          </a:ln>
        </p:spPr>
      </p:pic>
      <p:pic>
        <p:nvPicPr>
          <p:cNvPr descr="||A||_2" id="263" name="Google Shape;263;p46" title="MathEquation,#000000"/>
          <p:cNvPicPr preferRelativeResize="0"/>
          <p:nvPr/>
        </p:nvPicPr>
        <p:blipFill>
          <a:blip r:embed="rId6">
            <a:alphaModFix/>
          </a:blip>
          <a:stretch>
            <a:fillRect/>
          </a:stretch>
        </p:blipFill>
        <p:spPr>
          <a:xfrm>
            <a:off x="3479300" y="3881775"/>
            <a:ext cx="892550" cy="549050"/>
          </a:xfrm>
          <a:prstGeom prst="rect">
            <a:avLst/>
          </a:prstGeom>
          <a:noFill/>
          <a:ln>
            <a:noFill/>
          </a:ln>
        </p:spPr>
      </p:pic>
      <p:pic>
        <p:nvPicPr>
          <p:cNvPr descr="||A-A_k||_2\leq ||A-B||_2" id="264" name="Google Shape;264;p46" title="MathEquation,#000000"/>
          <p:cNvPicPr preferRelativeResize="0"/>
          <p:nvPr/>
        </p:nvPicPr>
        <p:blipFill>
          <a:blip r:embed="rId7">
            <a:alphaModFix/>
          </a:blip>
          <a:stretch>
            <a:fillRect/>
          </a:stretch>
        </p:blipFill>
        <p:spPr>
          <a:xfrm>
            <a:off x="1275125" y="4954775"/>
            <a:ext cx="6430274" cy="663050"/>
          </a:xfrm>
          <a:prstGeom prst="rect">
            <a:avLst/>
          </a:prstGeom>
          <a:noFill/>
          <a:ln>
            <a:noFill/>
          </a:ln>
        </p:spPr>
      </p:pic>
      <p:pic>
        <p:nvPicPr>
          <p:cNvPr descr="||A-A_k||_F\leq ||A-B||_F" id="265" name="Google Shape;265;p46" title="MathEquation,#000000"/>
          <p:cNvPicPr preferRelativeResize="0"/>
          <p:nvPr/>
        </p:nvPicPr>
        <p:blipFill>
          <a:blip r:embed="rId8">
            <a:alphaModFix/>
          </a:blip>
          <a:stretch>
            <a:fillRect/>
          </a:stretch>
        </p:blipFill>
        <p:spPr>
          <a:xfrm>
            <a:off x="1384425" y="5979125"/>
            <a:ext cx="6320974" cy="71111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109"/>
          <p:cNvSpPr txBox="1"/>
          <p:nvPr>
            <p:ph type="title"/>
          </p:nvPr>
        </p:nvSpPr>
        <p:spPr>
          <a:xfrm>
            <a:off x="0" y="217000"/>
            <a:ext cx="9071700" cy="126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IN" sz="4800"/>
              <a:t>ILLUSTRATION</a:t>
            </a:r>
            <a:endParaRPr b="1" sz="4800"/>
          </a:p>
        </p:txBody>
      </p:sp>
      <p:pic>
        <p:nvPicPr>
          <p:cNvPr id="737" name="Google Shape;737;p109"/>
          <p:cNvPicPr preferRelativeResize="0"/>
          <p:nvPr/>
        </p:nvPicPr>
        <p:blipFill>
          <a:blip r:embed="rId3">
            <a:alphaModFix/>
          </a:blip>
          <a:stretch>
            <a:fillRect/>
          </a:stretch>
        </p:blipFill>
        <p:spPr>
          <a:xfrm>
            <a:off x="170600" y="1613275"/>
            <a:ext cx="9502125" cy="56002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110"/>
          <p:cNvSpPr txBox="1"/>
          <p:nvPr>
            <p:ph type="title"/>
          </p:nvPr>
        </p:nvSpPr>
        <p:spPr>
          <a:xfrm>
            <a:off x="85050" y="289850"/>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IN" sz="3000">
                <a:solidFill>
                  <a:srgbClr val="675E47"/>
                </a:solidFill>
              </a:rPr>
              <a:t>STEP:1 INITIALIZE ADJACENCY LIST OF NODES</a:t>
            </a:r>
            <a:endParaRPr b="1" sz="3000"/>
          </a:p>
        </p:txBody>
      </p:sp>
      <p:sp>
        <p:nvSpPr>
          <p:cNvPr id="743" name="Google Shape;743;p110"/>
          <p:cNvSpPr txBox="1"/>
          <p:nvPr>
            <p:ph idx="1" type="body"/>
          </p:nvPr>
        </p:nvSpPr>
        <p:spPr>
          <a:xfrm>
            <a:off x="125" y="1467525"/>
            <a:ext cx="10080600" cy="6092100"/>
          </a:xfrm>
          <a:prstGeom prst="rect">
            <a:avLst/>
          </a:prstGeom>
        </p:spPr>
        <p:txBody>
          <a:bodyPr anchorCtr="0" anchor="t" bIns="0" lIns="0" spcFirstLastPara="1" rIns="0" wrap="square" tIns="0">
            <a:noAutofit/>
          </a:bodyPr>
          <a:lstStyle/>
          <a:p>
            <a:pPr indent="0" lvl="0" marL="114300" rtl="0" algn="l">
              <a:lnSpc>
                <a:spcPct val="115000"/>
              </a:lnSpc>
              <a:spcBef>
                <a:spcPts val="400"/>
              </a:spcBef>
              <a:spcAft>
                <a:spcPts val="0"/>
              </a:spcAft>
              <a:buClr>
                <a:schemeClr val="dk1"/>
              </a:buClr>
              <a:buSzPts val="1100"/>
              <a:buFont typeface="Arial"/>
              <a:buNone/>
            </a:pPr>
            <a:r>
              <a:rPr lang="en-IN" sz="1600">
                <a:solidFill>
                  <a:srgbClr val="2F2B20"/>
                </a:solidFill>
              </a:rPr>
              <a:t>c{1}=[1, 2, 3, 4, 5, 6, 7, 8, 9, 11, 12, 13, 14, 18, 20, 22, 32];  	                c{2}=[1, 2, 3, 4, 8, 14, 18, 20, 22, 31];</a:t>
            </a:r>
            <a:endParaRPr sz="1600">
              <a:solidFill>
                <a:srgbClr val="2F2B20"/>
              </a:solidFill>
            </a:endParaRPr>
          </a:p>
          <a:p>
            <a:pPr indent="0" lvl="0" marL="114300" rtl="0" algn="l">
              <a:lnSpc>
                <a:spcPct val="115000"/>
              </a:lnSpc>
              <a:spcBef>
                <a:spcPts val="400"/>
              </a:spcBef>
              <a:spcAft>
                <a:spcPts val="0"/>
              </a:spcAft>
              <a:buClr>
                <a:schemeClr val="dk1"/>
              </a:buClr>
              <a:buSzPts val="1100"/>
              <a:buFont typeface="Arial"/>
              <a:buNone/>
            </a:pPr>
            <a:r>
              <a:rPr lang="en-IN" sz="1600">
                <a:solidFill>
                  <a:srgbClr val="2F2B20"/>
                </a:solidFill>
              </a:rPr>
              <a:t>c{3}=[1, 2, 3, 4, 8, 9, 10, 14, 28, 29, 33];                                     	        c{4}=[ 1, 2, 3, 4, 8, 13, 14];</a:t>
            </a:r>
            <a:endParaRPr sz="1600">
              <a:solidFill>
                <a:srgbClr val="2F2B20"/>
              </a:solidFill>
            </a:endParaRPr>
          </a:p>
          <a:p>
            <a:pPr indent="0" lvl="0" marL="114300" rtl="0" algn="l">
              <a:lnSpc>
                <a:spcPct val="115000"/>
              </a:lnSpc>
              <a:spcBef>
                <a:spcPts val="400"/>
              </a:spcBef>
              <a:spcAft>
                <a:spcPts val="0"/>
              </a:spcAft>
              <a:buClr>
                <a:schemeClr val="dk1"/>
              </a:buClr>
              <a:buSzPts val="1100"/>
              <a:buFont typeface="Arial"/>
              <a:buNone/>
            </a:pPr>
            <a:r>
              <a:rPr lang="en-IN" sz="1600">
                <a:solidFill>
                  <a:srgbClr val="2F2B20"/>
                </a:solidFill>
              </a:rPr>
              <a:t>c{5}=[ 1, 5, 7, 11];                                                                                   c{6}=[ 1, 6, 7, 11, 17];</a:t>
            </a:r>
            <a:endParaRPr sz="1600">
              <a:solidFill>
                <a:srgbClr val="2F2B20"/>
              </a:solidFill>
            </a:endParaRPr>
          </a:p>
          <a:p>
            <a:pPr indent="0" lvl="0" marL="114300" rtl="0" algn="l">
              <a:lnSpc>
                <a:spcPct val="115000"/>
              </a:lnSpc>
              <a:spcBef>
                <a:spcPts val="400"/>
              </a:spcBef>
              <a:spcAft>
                <a:spcPts val="0"/>
              </a:spcAft>
              <a:buClr>
                <a:schemeClr val="dk1"/>
              </a:buClr>
              <a:buSzPts val="1100"/>
              <a:buFont typeface="Arial"/>
              <a:buNone/>
            </a:pPr>
            <a:r>
              <a:rPr lang="en-IN" sz="1600">
                <a:solidFill>
                  <a:srgbClr val="2F2B20"/>
                </a:solidFill>
              </a:rPr>
              <a:t>c{7}=[ 1, 5, 6, 7, 17];                                                                               c{8}=[ 1, 2, 3, 4, 8];</a:t>
            </a:r>
            <a:endParaRPr sz="1600">
              <a:solidFill>
                <a:srgbClr val="2F2B20"/>
              </a:solidFill>
            </a:endParaRPr>
          </a:p>
          <a:p>
            <a:pPr indent="0" lvl="0" marL="114300" rtl="0" algn="l">
              <a:lnSpc>
                <a:spcPct val="115000"/>
              </a:lnSpc>
              <a:spcBef>
                <a:spcPts val="400"/>
              </a:spcBef>
              <a:spcAft>
                <a:spcPts val="0"/>
              </a:spcAft>
              <a:buClr>
                <a:schemeClr val="dk1"/>
              </a:buClr>
              <a:buSzPts val="1100"/>
              <a:buFont typeface="Arial"/>
              <a:buNone/>
            </a:pPr>
            <a:r>
              <a:rPr lang="en-IN" sz="1600">
                <a:solidFill>
                  <a:srgbClr val="2F2B20"/>
                </a:solidFill>
              </a:rPr>
              <a:t>c{9}=[ 1, 3, 9, 31, 33, 34];                               	                                 c{10}=[ 3, 10, 34];</a:t>
            </a:r>
            <a:endParaRPr sz="1600">
              <a:solidFill>
                <a:srgbClr val="2F2B20"/>
              </a:solidFill>
            </a:endParaRPr>
          </a:p>
          <a:p>
            <a:pPr indent="0" lvl="0" marL="114300" rtl="0" algn="l">
              <a:lnSpc>
                <a:spcPct val="115000"/>
              </a:lnSpc>
              <a:spcBef>
                <a:spcPts val="400"/>
              </a:spcBef>
              <a:spcAft>
                <a:spcPts val="0"/>
              </a:spcAft>
              <a:buClr>
                <a:schemeClr val="dk1"/>
              </a:buClr>
              <a:buSzPts val="1100"/>
              <a:buFont typeface="Arial"/>
              <a:buNone/>
            </a:pPr>
            <a:r>
              <a:rPr lang="en-IN" sz="1600">
                <a:solidFill>
                  <a:srgbClr val="2F2B20"/>
                </a:solidFill>
              </a:rPr>
              <a:t>c{11}=[ 1, 5, 6, 11];                   	             					         c{12}=[ 1, 12];</a:t>
            </a:r>
            <a:endParaRPr sz="1600">
              <a:solidFill>
                <a:srgbClr val="2F2B20"/>
              </a:solidFill>
            </a:endParaRPr>
          </a:p>
          <a:p>
            <a:pPr indent="0" lvl="0" marL="114300" rtl="0" algn="l">
              <a:lnSpc>
                <a:spcPct val="115000"/>
              </a:lnSpc>
              <a:spcBef>
                <a:spcPts val="400"/>
              </a:spcBef>
              <a:spcAft>
                <a:spcPts val="0"/>
              </a:spcAft>
              <a:buClr>
                <a:schemeClr val="dk1"/>
              </a:buClr>
              <a:buSzPts val="1100"/>
              <a:buFont typeface="Arial"/>
              <a:buNone/>
            </a:pPr>
            <a:r>
              <a:rPr lang="en-IN" sz="1600">
                <a:solidFill>
                  <a:srgbClr val="2F2B20"/>
                </a:solidFill>
              </a:rPr>
              <a:t>c{13}=[ 1, 4, 13];                                                      				 c{14}=[ 1, 2, 3, 4, 14, 34];</a:t>
            </a:r>
            <a:endParaRPr sz="1600">
              <a:solidFill>
                <a:srgbClr val="2F2B20"/>
              </a:solidFill>
            </a:endParaRPr>
          </a:p>
          <a:p>
            <a:pPr indent="0" lvl="0" marL="114300" rtl="0" algn="l">
              <a:lnSpc>
                <a:spcPct val="115000"/>
              </a:lnSpc>
              <a:spcBef>
                <a:spcPts val="400"/>
              </a:spcBef>
              <a:spcAft>
                <a:spcPts val="0"/>
              </a:spcAft>
              <a:buClr>
                <a:schemeClr val="dk1"/>
              </a:buClr>
              <a:buSzPts val="1100"/>
              <a:buFont typeface="Arial"/>
              <a:buNone/>
            </a:pPr>
            <a:r>
              <a:rPr lang="en-IN" sz="1600">
                <a:solidFill>
                  <a:srgbClr val="2F2B20"/>
                </a:solidFill>
              </a:rPr>
              <a:t>c{15}=[ 15, 33, 34];                   	               						c{16}=[ 16, 33, 34];</a:t>
            </a:r>
            <a:endParaRPr sz="1600">
              <a:solidFill>
                <a:srgbClr val="2F2B20"/>
              </a:solidFill>
            </a:endParaRPr>
          </a:p>
          <a:p>
            <a:pPr indent="0" lvl="0" marL="114300" rtl="0" algn="l">
              <a:lnSpc>
                <a:spcPct val="115000"/>
              </a:lnSpc>
              <a:spcBef>
                <a:spcPts val="400"/>
              </a:spcBef>
              <a:spcAft>
                <a:spcPts val="0"/>
              </a:spcAft>
              <a:buClr>
                <a:schemeClr val="dk1"/>
              </a:buClr>
              <a:buSzPts val="1100"/>
              <a:buFont typeface="Arial"/>
              <a:buNone/>
            </a:pPr>
            <a:r>
              <a:rPr lang="en-IN" sz="1600">
                <a:solidFill>
                  <a:srgbClr val="2F2B20"/>
                </a:solidFill>
              </a:rPr>
              <a:t>c{17}=[ 6, 7, 17];                   	             							  c{18}=[ 1, 2, 18];</a:t>
            </a:r>
            <a:endParaRPr sz="1600">
              <a:solidFill>
                <a:srgbClr val="2F2B20"/>
              </a:solidFill>
            </a:endParaRPr>
          </a:p>
          <a:p>
            <a:pPr indent="0" lvl="0" marL="114300" rtl="0" algn="l">
              <a:lnSpc>
                <a:spcPct val="115000"/>
              </a:lnSpc>
              <a:spcBef>
                <a:spcPts val="400"/>
              </a:spcBef>
              <a:spcAft>
                <a:spcPts val="0"/>
              </a:spcAft>
              <a:buClr>
                <a:schemeClr val="dk1"/>
              </a:buClr>
              <a:buSzPts val="1100"/>
              <a:buFont typeface="Arial"/>
              <a:buNone/>
            </a:pPr>
            <a:r>
              <a:rPr lang="en-IN" sz="1600">
                <a:solidFill>
                  <a:srgbClr val="2F2B20"/>
                </a:solidFill>
              </a:rPr>
              <a:t>c{19}=[ 19, 33, 34];                                                                         	   c{20}=[ 1, 2, 20, 34];</a:t>
            </a:r>
            <a:endParaRPr sz="1600">
              <a:solidFill>
                <a:srgbClr val="2F2B20"/>
              </a:solidFill>
            </a:endParaRPr>
          </a:p>
          <a:p>
            <a:pPr indent="0" lvl="0" marL="114300" rtl="0" algn="l">
              <a:lnSpc>
                <a:spcPct val="115000"/>
              </a:lnSpc>
              <a:spcBef>
                <a:spcPts val="400"/>
              </a:spcBef>
              <a:spcAft>
                <a:spcPts val="0"/>
              </a:spcAft>
              <a:buClr>
                <a:schemeClr val="dk1"/>
              </a:buClr>
              <a:buSzPts val="1100"/>
              <a:buFont typeface="Arial"/>
              <a:buNone/>
            </a:pPr>
            <a:r>
              <a:rPr lang="en-IN" sz="1600">
                <a:solidFill>
                  <a:srgbClr val="2F2B20"/>
                </a:solidFill>
              </a:rPr>
              <a:t>c{21}=[ 21, 33, 34];                    	              						 c{22}=[ 1, 2, 22];</a:t>
            </a:r>
            <a:endParaRPr sz="1600">
              <a:solidFill>
                <a:srgbClr val="2F2B20"/>
              </a:solidFill>
            </a:endParaRPr>
          </a:p>
          <a:p>
            <a:pPr indent="0" lvl="0" marL="114300" rtl="0" algn="l">
              <a:lnSpc>
                <a:spcPct val="115000"/>
              </a:lnSpc>
              <a:spcBef>
                <a:spcPts val="400"/>
              </a:spcBef>
              <a:spcAft>
                <a:spcPts val="0"/>
              </a:spcAft>
              <a:buClr>
                <a:schemeClr val="dk1"/>
              </a:buClr>
              <a:buSzPts val="1100"/>
              <a:buFont typeface="Arial"/>
              <a:buNone/>
            </a:pPr>
            <a:r>
              <a:rPr lang="en-IN" sz="1600">
                <a:solidFill>
                  <a:srgbClr val="2F2B20"/>
                </a:solidFill>
              </a:rPr>
              <a:t>c{23}=[ 23, 33, 34];                    	            						   c{24}=[ 24, 26, 28, 30, 33, 34];</a:t>
            </a:r>
            <a:endParaRPr sz="1600">
              <a:solidFill>
                <a:srgbClr val="2F2B20"/>
              </a:solidFill>
            </a:endParaRPr>
          </a:p>
          <a:p>
            <a:pPr indent="0" lvl="0" marL="114300" rtl="0" algn="l">
              <a:lnSpc>
                <a:spcPct val="115000"/>
              </a:lnSpc>
              <a:spcBef>
                <a:spcPts val="400"/>
              </a:spcBef>
              <a:spcAft>
                <a:spcPts val="0"/>
              </a:spcAft>
              <a:buClr>
                <a:schemeClr val="dk1"/>
              </a:buClr>
              <a:buSzPts val="1100"/>
              <a:buFont typeface="Arial"/>
              <a:buNone/>
            </a:pPr>
            <a:r>
              <a:rPr lang="en-IN" sz="1600">
                <a:solidFill>
                  <a:srgbClr val="2F2B20"/>
                </a:solidFill>
              </a:rPr>
              <a:t>c{25}=[ 25, 26, 28, 32];                               						c{26}=[ 24, 25, 26, 32];</a:t>
            </a:r>
            <a:endParaRPr sz="1600">
              <a:solidFill>
                <a:srgbClr val="2F2B20"/>
              </a:solidFill>
            </a:endParaRPr>
          </a:p>
          <a:p>
            <a:pPr indent="0" lvl="0" marL="114300" rtl="0" algn="l">
              <a:lnSpc>
                <a:spcPct val="115000"/>
              </a:lnSpc>
              <a:spcBef>
                <a:spcPts val="400"/>
              </a:spcBef>
              <a:spcAft>
                <a:spcPts val="0"/>
              </a:spcAft>
              <a:buClr>
                <a:schemeClr val="dk1"/>
              </a:buClr>
              <a:buSzPts val="1100"/>
              <a:buFont typeface="Arial"/>
              <a:buNone/>
            </a:pPr>
            <a:r>
              <a:rPr lang="en-IN" sz="1600">
                <a:solidFill>
                  <a:srgbClr val="2F2B20"/>
                </a:solidFill>
              </a:rPr>
              <a:t>c{27}=[ 27, 30, 34];                                                                        c{28}=[ 3, 24, 25, 28, 34];</a:t>
            </a:r>
            <a:endParaRPr sz="1600">
              <a:solidFill>
                <a:srgbClr val="2F2B20"/>
              </a:solidFill>
            </a:endParaRPr>
          </a:p>
          <a:p>
            <a:pPr indent="0" lvl="0" marL="114300" rtl="0" algn="l">
              <a:lnSpc>
                <a:spcPct val="115000"/>
              </a:lnSpc>
              <a:spcBef>
                <a:spcPts val="400"/>
              </a:spcBef>
              <a:spcAft>
                <a:spcPts val="0"/>
              </a:spcAft>
              <a:buClr>
                <a:schemeClr val="dk1"/>
              </a:buClr>
              <a:buSzPts val="1100"/>
              <a:buFont typeface="Arial"/>
              <a:buNone/>
            </a:pPr>
            <a:r>
              <a:rPr lang="en-IN" sz="1600">
                <a:solidFill>
                  <a:srgbClr val="2F2B20"/>
                </a:solidFill>
              </a:rPr>
              <a:t>c{29}=[ 3, 29, 32, 34];                                						c{30}=[ 24, 27, 30, 33, 34]</a:t>
            </a:r>
            <a:endParaRPr sz="1600">
              <a:solidFill>
                <a:srgbClr val="2F2B20"/>
              </a:solidFill>
            </a:endParaRPr>
          </a:p>
          <a:p>
            <a:pPr indent="0" lvl="0" marL="0" rtl="0" algn="l">
              <a:lnSpc>
                <a:spcPct val="115000"/>
              </a:lnSpc>
              <a:spcBef>
                <a:spcPts val="400"/>
              </a:spcBef>
              <a:spcAft>
                <a:spcPts val="0"/>
              </a:spcAft>
              <a:buClr>
                <a:schemeClr val="dk1"/>
              </a:buClr>
              <a:buSzPts val="1100"/>
              <a:buFont typeface="Arial"/>
              <a:buNone/>
            </a:pPr>
            <a:r>
              <a:rPr lang="en-IN" sz="1600">
                <a:solidFill>
                  <a:srgbClr val="2F2B20"/>
                </a:solidFill>
              </a:rPr>
              <a:t>c{31}=[ 2, 9, 31, 33, 34];      	         						 c{32}=[ 1, 25, 26, 29, 32, 33, 34];</a:t>
            </a:r>
            <a:endParaRPr sz="1600">
              <a:solidFill>
                <a:srgbClr val="2F2B20"/>
              </a:solidFill>
            </a:endParaRPr>
          </a:p>
          <a:p>
            <a:pPr indent="0" lvl="0" marL="114300" rtl="0" algn="l">
              <a:lnSpc>
                <a:spcPct val="115000"/>
              </a:lnSpc>
              <a:spcBef>
                <a:spcPts val="400"/>
              </a:spcBef>
              <a:spcAft>
                <a:spcPts val="0"/>
              </a:spcAft>
              <a:buClr>
                <a:schemeClr val="dk1"/>
              </a:buClr>
              <a:buSzPts val="1100"/>
              <a:buFont typeface="Arial"/>
              <a:buNone/>
            </a:pPr>
            <a:r>
              <a:rPr lang="en-IN" sz="1600">
                <a:solidFill>
                  <a:srgbClr val="2F2B20"/>
                </a:solidFill>
              </a:rPr>
              <a:t>c						{33}=[ 3, 9, 15, 16, 19, 21, 23, 24, 30, 31, 32, 33, 34];</a:t>
            </a:r>
            <a:endParaRPr sz="1600">
              <a:solidFill>
                <a:srgbClr val="2F2B20"/>
              </a:solidFill>
            </a:endParaRPr>
          </a:p>
          <a:p>
            <a:pPr indent="0" lvl="0" marL="114300" rtl="0" algn="l">
              <a:lnSpc>
                <a:spcPct val="115000"/>
              </a:lnSpc>
              <a:spcBef>
                <a:spcPts val="400"/>
              </a:spcBef>
              <a:spcAft>
                <a:spcPts val="0"/>
              </a:spcAft>
              <a:buClr>
                <a:schemeClr val="dk1"/>
              </a:buClr>
              <a:buSzPts val="1100"/>
              <a:buFont typeface="Arial"/>
              <a:buNone/>
            </a:pPr>
            <a:r>
              <a:rPr lang="en-IN" sz="1600">
                <a:solidFill>
                  <a:srgbClr val="2F2B20"/>
                </a:solidFill>
              </a:rPr>
              <a:t>c						{34}=[ 9, 10, 14, 15, 16, 19, 20, 21, 23, 24, 27, 28, 29, 30, 31, 32, 33, 34];</a:t>
            </a:r>
            <a:endParaRPr sz="1600">
              <a:solidFill>
                <a:srgbClr val="2F2B20"/>
              </a:solidFill>
            </a:endParaRPr>
          </a:p>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111"/>
          <p:cNvSpPr txBox="1"/>
          <p:nvPr>
            <p:ph type="title"/>
          </p:nvPr>
        </p:nvSpPr>
        <p:spPr>
          <a:xfrm>
            <a:off x="103250" y="0"/>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IN" sz="2800">
                <a:solidFill>
                  <a:srgbClr val="675E47"/>
                </a:solidFill>
              </a:rPr>
              <a:t>Step2: Detect Strong sense communities</a:t>
            </a:r>
            <a:endParaRPr sz="2800"/>
          </a:p>
        </p:txBody>
      </p:sp>
      <p:sp>
        <p:nvSpPr>
          <p:cNvPr id="749" name="Google Shape;749;p111"/>
          <p:cNvSpPr txBox="1"/>
          <p:nvPr>
            <p:ph idx="1" type="body"/>
          </p:nvPr>
        </p:nvSpPr>
        <p:spPr>
          <a:xfrm>
            <a:off x="204050" y="1545975"/>
            <a:ext cx="8870100" cy="5667600"/>
          </a:xfrm>
          <a:prstGeom prst="rect">
            <a:avLst/>
          </a:prstGeom>
        </p:spPr>
        <p:txBody>
          <a:bodyPr anchorCtr="0" anchor="t" bIns="0" lIns="0" spcFirstLastPara="1" rIns="0" wrap="square" tIns="0">
            <a:noAutofit/>
          </a:bodyPr>
          <a:lstStyle/>
          <a:p>
            <a:pPr indent="0" lvl="0" marL="114300" rtl="0" algn="l">
              <a:lnSpc>
                <a:spcPct val="115000"/>
              </a:lnSpc>
              <a:spcBef>
                <a:spcPts val="500"/>
              </a:spcBef>
              <a:spcAft>
                <a:spcPts val="0"/>
              </a:spcAft>
              <a:buClr>
                <a:schemeClr val="dk1"/>
              </a:buClr>
              <a:buSzPts val="1100"/>
              <a:buFont typeface="Arial"/>
              <a:buNone/>
            </a:pPr>
            <a:r>
              <a:rPr lang="en-IN" sz="3000">
                <a:solidFill>
                  <a:srgbClr val="2F2B20"/>
                </a:solidFill>
              </a:rPr>
              <a:t>Compare the internal connections and external connections of every adjacency list c{i}, (i=1,…,34), If the former is larger than the latter, then define c{i} as a strong sense community. In this example, c{1}, c{2}, c{33} and c{34} are strong sense communities. We define these as candidate communities P{j} (j=1,…,4), and empty c{1}, c{2}, c{33} and c{34}.</a:t>
            </a:r>
            <a:endParaRPr sz="3000">
              <a:solidFill>
                <a:srgbClr val="2F2B20"/>
              </a:solidFill>
            </a:endParaRPr>
          </a:p>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112"/>
          <p:cNvSpPr txBox="1"/>
          <p:nvPr>
            <p:ph type="title"/>
          </p:nvPr>
        </p:nvSpPr>
        <p:spPr>
          <a:xfrm>
            <a:off x="103250" y="180550"/>
            <a:ext cx="9071700" cy="12621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1" lang="en-IN" sz="3000">
                <a:solidFill>
                  <a:srgbClr val="2F2B20"/>
                </a:solidFill>
              </a:rPr>
              <a:t>Step3: Detect Weak sense communities.</a:t>
            </a:r>
            <a:endParaRPr b="1" sz="3000">
              <a:solidFill>
                <a:srgbClr val="2F2B20"/>
              </a:solidFill>
            </a:endParaRPr>
          </a:p>
          <a:p>
            <a:pPr indent="0" lvl="0" marL="0" rtl="0" algn="l">
              <a:spcBef>
                <a:spcPts val="0"/>
              </a:spcBef>
              <a:spcAft>
                <a:spcPts val="0"/>
              </a:spcAft>
              <a:buNone/>
            </a:pPr>
            <a:r>
              <a:t/>
            </a:r>
            <a:endParaRPr/>
          </a:p>
        </p:txBody>
      </p:sp>
      <p:sp>
        <p:nvSpPr>
          <p:cNvPr id="755" name="Google Shape;755;p112"/>
          <p:cNvSpPr txBox="1"/>
          <p:nvPr>
            <p:ph idx="1" type="body"/>
          </p:nvPr>
        </p:nvSpPr>
        <p:spPr>
          <a:xfrm>
            <a:off x="504000" y="1442650"/>
            <a:ext cx="8870100" cy="5325300"/>
          </a:xfrm>
          <a:prstGeom prst="rect">
            <a:avLst/>
          </a:prstGeom>
        </p:spPr>
        <p:txBody>
          <a:bodyPr anchorCtr="0" anchor="t" bIns="0" lIns="0" spcFirstLastPara="1" rIns="0" wrap="square" tIns="0">
            <a:noAutofit/>
          </a:bodyPr>
          <a:lstStyle/>
          <a:p>
            <a:pPr indent="0" lvl="0" marL="114300" rtl="0" algn="l">
              <a:lnSpc>
                <a:spcPct val="115000"/>
              </a:lnSpc>
              <a:spcBef>
                <a:spcPts val="0"/>
              </a:spcBef>
              <a:spcAft>
                <a:spcPts val="0"/>
              </a:spcAft>
              <a:buClr>
                <a:schemeClr val="dk1"/>
              </a:buClr>
              <a:buSzPts val="1100"/>
              <a:buFont typeface="Arial"/>
              <a:buNone/>
            </a:pPr>
            <a:r>
              <a:rPr lang="en-IN" sz="3000">
                <a:solidFill>
                  <a:srgbClr val="2F2B20"/>
                </a:solidFill>
              </a:rPr>
              <a:t>For each non-null c{i}, if its internal connections are larger than the maximum connections between it and every P{j}, then we take c{i} as a new candidate community and empty it. In this example, we didn’t find any new candidate weak sense communities.</a:t>
            </a:r>
            <a:endParaRPr sz="3000">
              <a:solidFill>
                <a:srgbClr val="2F2B20"/>
              </a:solidFill>
            </a:endParaRPr>
          </a:p>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Google Shape;760;p113"/>
          <p:cNvSpPr txBox="1"/>
          <p:nvPr>
            <p:ph type="title"/>
          </p:nvPr>
        </p:nvSpPr>
        <p:spPr>
          <a:xfrm>
            <a:off x="212550" y="253425"/>
            <a:ext cx="9071700" cy="1262100"/>
          </a:xfrm>
          <a:prstGeom prst="rect">
            <a:avLst/>
          </a:prstGeom>
        </p:spPr>
        <p:txBody>
          <a:bodyPr anchorCtr="0" anchor="ctr" bIns="0" lIns="0" spcFirstLastPara="1" rIns="0" wrap="square" tIns="0">
            <a:noAutofit/>
          </a:bodyPr>
          <a:lstStyle/>
          <a:p>
            <a:pPr indent="0" lvl="0" marL="114300" rtl="0" algn="l">
              <a:lnSpc>
                <a:spcPct val="115000"/>
              </a:lnSpc>
              <a:spcBef>
                <a:spcPts val="600"/>
              </a:spcBef>
              <a:spcAft>
                <a:spcPts val="0"/>
              </a:spcAft>
              <a:buClr>
                <a:schemeClr val="dk1"/>
              </a:buClr>
              <a:buSzPts val="1100"/>
              <a:buFont typeface="Arial"/>
              <a:buNone/>
            </a:pPr>
            <a:r>
              <a:rPr b="1" lang="en-IN" sz="3000" u="sng">
                <a:solidFill>
                  <a:srgbClr val="2F2B20"/>
                </a:solidFill>
              </a:rPr>
              <a:t>Step4: Assign unallocated nodes.</a:t>
            </a:r>
            <a:endParaRPr b="1" sz="3000" u="sng">
              <a:solidFill>
                <a:srgbClr val="2F2B20"/>
              </a:solidFill>
            </a:endParaRPr>
          </a:p>
          <a:p>
            <a:pPr indent="0" lvl="0" marL="0" rtl="0" algn="l">
              <a:spcBef>
                <a:spcPts val="0"/>
              </a:spcBef>
              <a:spcAft>
                <a:spcPts val="0"/>
              </a:spcAft>
              <a:buNone/>
            </a:pPr>
            <a:r>
              <a:t/>
            </a:r>
            <a:endParaRPr/>
          </a:p>
        </p:txBody>
      </p:sp>
      <p:sp>
        <p:nvSpPr>
          <p:cNvPr id="761" name="Google Shape;761;p113"/>
          <p:cNvSpPr txBox="1"/>
          <p:nvPr>
            <p:ph idx="1" type="body"/>
          </p:nvPr>
        </p:nvSpPr>
        <p:spPr>
          <a:xfrm>
            <a:off x="127525" y="1639450"/>
            <a:ext cx="9636300" cy="5128500"/>
          </a:xfrm>
          <a:prstGeom prst="rect">
            <a:avLst/>
          </a:prstGeom>
        </p:spPr>
        <p:txBody>
          <a:bodyPr anchorCtr="0" anchor="t" bIns="0" lIns="0" spcFirstLastPara="1" rIns="0" wrap="square" tIns="0">
            <a:noAutofit/>
          </a:bodyPr>
          <a:lstStyle/>
          <a:p>
            <a:pPr indent="0" lvl="0" marL="114300" rtl="0" algn="l">
              <a:lnSpc>
                <a:spcPct val="115000"/>
              </a:lnSpc>
              <a:spcBef>
                <a:spcPts val="500"/>
              </a:spcBef>
              <a:spcAft>
                <a:spcPts val="0"/>
              </a:spcAft>
              <a:buClr>
                <a:schemeClr val="dk1"/>
              </a:buClr>
              <a:buSzPts val="1100"/>
              <a:buFont typeface="Arial"/>
              <a:buNone/>
            </a:pPr>
            <a:r>
              <a:rPr lang="en-IN" sz="2600">
                <a:solidFill>
                  <a:srgbClr val="2F2B20"/>
                </a:solidFill>
              </a:rPr>
              <a:t>After the first three steps, if some nodes are still unallocated, then for each one we assign it to the candidate community, which has the most connections with it. In this example, nodes 17, 25 and 26 are initially unallocated. We assign node 17 to P{1}, and node 25 and 26 to P{4} based on their connections:</a:t>
            </a:r>
            <a:endParaRPr sz="2600">
              <a:solidFill>
                <a:srgbClr val="2F2B20"/>
              </a:solidFill>
            </a:endParaRPr>
          </a:p>
          <a:p>
            <a:pPr indent="0" lvl="0" marL="114300" rtl="0" algn="l">
              <a:lnSpc>
                <a:spcPct val="115000"/>
              </a:lnSpc>
              <a:spcBef>
                <a:spcPts val="500"/>
              </a:spcBef>
              <a:spcAft>
                <a:spcPts val="0"/>
              </a:spcAft>
              <a:buClr>
                <a:schemeClr val="dk1"/>
              </a:buClr>
              <a:buSzPts val="1100"/>
              <a:buFont typeface="Arial"/>
              <a:buNone/>
            </a:pPr>
            <a:r>
              <a:rPr lang="en-IN" sz="2600">
                <a:solidFill>
                  <a:srgbClr val="2F2B20"/>
                </a:solidFill>
              </a:rPr>
              <a:t>P{1}=[ 1, 2, 3, 4, 5, 6, 7, 8, 9, 11, 12, 13, 14, 17, 18, 20, 22,32];</a:t>
            </a:r>
            <a:endParaRPr sz="2600">
              <a:solidFill>
                <a:srgbClr val="2F2B20"/>
              </a:solidFill>
            </a:endParaRPr>
          </a:p>
          <a:p>
            <a:pPr indent="0" lvl="0" marL="114300" rtl="0" algn="l">
              <a:lnSpc>
                <a:spcPct val="115000"/>
              </a:lnSpc>
              <a:spcBef>
                <a:spcPts val="500"/>
              </a:spcBef>
              <a:spcAft>
                <a:spcPts val="0"/>
              </a:spcAft>
              <a:buClr>
                <a:schemeClr val="dk1"/>
              </a:buClr>
              <a:buSzPts val="1100"/>
              <a:buFont typeface="Arial"/>
              <a:buNone/>
            </a:pPr>
            <a:r>
              <a:rPr lang="en-IN" sz="2600">
                <a:solidFill>
                  <a:srgbClr val="2F2B20"/>
                </a:solidFill>
              </a:rPr>
              <a:t>P{2}=[ 1, 2, 3, 4, 8, 14, 18, 20, 22, 31];</a:t>
            </a:r>
            <a:endParaRPr sz="2600">
              <a:solidFill>
                <a:srgbClr val="2F2B20"/>
              </a:solidFill>
            </a:endParaRPr>
          </a:p>
          <a:p>
            <a:pPr indent="0" lvl="0" marL="114300" rtl="0" algn="l">
              <a:lnSpc>
                <a:spcPct val="115000"/>
              </a:lnSpc>
              <a:spcBef>
                <a:spcPts val="500"/>
              </a:spcBef>
              <a:spcAft>
                <a:spcPts val="0"/>
              </a:spcAft>
              <a:buClr>
                <a:schemeClr val="dk1"/>
              </a:buClr>
              <a:buSzPts val="1100"/>
              <a:buFont typeface="Arial"/>
              <a:buNone/>
            </a:pPr>
            <a:r>
              <a:rPr lang="en-IN" sz="2600">
                <a:solidFill>
                  <a:srgbClr val="2F2B20"/>
                </a:solidFill>
              </a:rPr>
              <a:t>P{3}=[ 3, 9, 15, 16, 19, 21, 23, 24, 30, 31, 32, 33, 34];</a:t>
            </a:r>
            <a:endParaRPr sz="2600">
              <a:solidFill>
                <a:srgbClr val="2F2B20"/>
              </a:solidFill>
            </a:endParaRPr>
          </a:p>
          <a:p>
            <a:pPr indent="0" lvl="0" marL="114300" rtl="0" algn="l">
              <a:lnSpc>
                <a:spcPct val="115000"/>
              </a:lnSpc>
              <a:spcBef>
                <a:spcPts val="500"/>
              </a:spcBef>
              <a:spcAft>
                <a:spcPts val="0"/>
              </a:spcAft>
              <a:buClr>
                <a:schemeClr val="dk1"/>
              </a:buClr>
              <a:buSzPts val="1100"/>
              <a:buFont typeface="Arial"/>
              <a:buNone/>
            </a:pPr>
            <a:r>
              <a:rPr lang="en-IN" sz="2600">
                <a:solidFill>
                  <a:srgbClr val="2F2B20"/>
                </a:solidFill>
              </a:rPr>
              <a:t>P{4}=[ 9, 10, 14, 15, 16, 19, 20, 21, 23, 24, 25, 26, 27, 28, 29, 30, 31, 32, 33, 34];</a:t>
            </a:r>
            <a:endParaRPr sz="2600">
              <a:solidFill>
                <a:srgbClr val="2F2B20"/>
              </a:solidFill>
            </a:endParaRPr>
          </a:p>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14"/>
          <p:cNvSpPr txBox="1"/>
          <p:nvPr>
            <p:ph type="title"/>
          </p:nvPr>
        </p:nvSpPr>
        <p:spPr>
          <a:xfrm>
            <a:off x="0" y="180550"/>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IN" sz="2200" u="sng">
                <a:solidFill>
                  <a:srgbClr val="2F2B20"/>
                </a:solidFill>
              </a:rPr>
              <a:t>Step5: Delete redundant and significant overlapping communities</a:t>
            </a:r>
            <a:endParaRPr/>
          </a:p>
        </p:txBody>
      </p:sp>
      <p:sp>
        <p:nvSpPr>
          <p:cNvPr id="767" name="Google Shape;767;p114"/>
          <p:cNvSpPr txBox="1"/>
          <p:nvPr>
            <p:ph idx="1" type="body"/>
          </p:nvPr>
        </p:nvSpPr>
        <p:spPr>
          <a:xfrm>
            <a:off x="109300" y="1442650"/>
            <a:ext cx="9727500" cy="5115000"/>
          </a:xfrm>
          <a:prstGeom prst="rect">
            <a:avLst/>
          </a:prstGeom>
        </p:spPr>
        <p:txBody>
          <a:bodyPr anchorCtr="0" anchor="t" bIns="0" lIns="0" spcFirstLastPara="1" rIns="0" wrap="square" tIns="0">
            <a:noAutofit/>
          </a:bodyPr>
          <a:lstStyle/>
          <a:p>
            <a:pPr indent="0" lvl="0" marL="114300" rtl="0" algn="l">
              <a:lnSpc>
                <a:spcPct val="115000"/>
              </a:lnSpc>
              <a:spcBef>
                <a:spcPts val="500"/>
              </a:spcBef>
              <a:spcAft>
                <a:spcPts val="0"/>
              </a:spcAft>
              <a:buClr>
                <a:schemeClr val="dk1"/>
              </a:buClr>
              <a:buSzPts val="1100"/>
              <a:buFont typeface="Arial"/>
              <a:buNone/>
            </a:pPr>
            <a:r>
              <a:rPr lang="en-IN" sz="2200">
                <a:solidFill>
                  <a:srgbClr val="2F2B20"/>
                </a:solidFill>
              </a:rPr>
              <a:t>For each candidate community, check whether it is equal, or a proper subset of other candidate communities. If it is, delete it. Otherwise, if two communities are significantly overlapping (if the overlapping nodes of two communities is larger than half the number of nodes of the smaller community), delete the intersection from the smaller one.</a:t>
            </a:r>
            <a:endParaRPr sz="2200">
              <a:solidFill>
                <a:srgbClr val="2F2B20"/>
              </a:solidFill>
            </a:endParaRPr>
          </a:p>
          <a:p>
            <a:pPr indent="0" lvl="0" marL="114300" rtl="0" algn="l">
              <a:lnSpc>
                <a:spcPct val="115000"/>
              </a:lnSpc>
              <a:spcBef>
                <a:spcPts val="500"/>
              </a:spcBef>
              <a:spcAft>
                <a:spcPts val="0"/>
              </a:spcAft>
              <a:buClr>
                <a:schemeClr val="dk1"/>
              </a:buClr>
              <a:buSzPts val="1100"/>
              <a:buFont typeface="Arial"/>
              <a:buNone/>
            </a:pPr>
            <a:r>
              <a:rPr lang="en-IN" sz="2200">
                <a:solidFill>
                  <a:srgbClr val="2F2B20"/>
                </a:solidFill>
              </a:rPr>
              <a:t>In this example, no redundant communities exist, but P{1} is significantly overlapping with P{2}, as are P{3} and P{4}.</a:t>
            </a:r>
            <a:endParaRPr sz="2200">
              <a:solidFill>
                <a:srgbClr val="2F2B20"/>
              </a:solidFill>
            </a:endParaRPr>
          </a:p>
          <a:p>
            <a:pPr indent="0" lvl="0" marL="114300" rtl="0" algn="l">
              <a:lnSpc>
                <a:spcPct val="115000"/>
              </a:lnSpc>
              <a:spcBef>
                <a:spcPts val="500"/>
              </a:spcBef>
              <a:spcAft>
                <a:spcPts val="0"/>
              </a:spcAft>
              <a:buClr>
                <a:schemeClr val="dk1"/>
              </a:buClr>
              <a:buSzPts val="1100"/>
              <a:buFont typeface="Arial"/>
              <a:buNone/>
            </a:pPr>
            <a:r>
              <a:rPr lang="en-IN" sz="2200">
                <a:solidFill>
                  <a:srgbClr val="2F2B20"/>
                </a:solidFill>
              </a:rPr>
              <a:t>After we delete the intersections, there remain three candidate communities:</a:t>
            </a:r>
            <a:endParaRPr sz="2200">
              <a:solidFill>
                <a:srgbClr val="2F2B20"/>
              </a:solidFill>
            </a:endParaRPr>
          </a:p>
          <a:p>
            <a:pPr indent="0" lvl="0" marL="114300" rtl="0" algn="l">
              <a:lnSpc>
                <a:spcPct val="115000"/>
              </a:lnSpc>
              <a:spcBef>
                <a:spcPts val="500"/>
              </a:spcBef>
              <a:spcAft>
                <a:spcPts val="0"/>
              </a:spcAft>
              <a:buClr>
                <a:schemeClr val="dk1"/>
              </a:buClr>
              <a:buSzPts val="1100"/>
              <a:buFont typeface="Arial"/>
              <a:buNone/>
            </a:pPr>
            <a:r>
              <a:rPr lang="en-IN" sz="2200">
                <a:solidFill>
                  <a:srgbClr val="2F2B20"/>
                </a:solidFill>
              </a:rPr>
              <a:t> P{1}=[ 1, 2, 4, 5, 6, 7, 8, 11, 12, 13, 14, 17, 18, 20, 22];</a:t>
            </a:r>
            <a:endParaRPr sz="2200">
              <a:solidFill>
                <a:srgbClr val="2F2B20"/>
              </a:solidFill>
            </a:endParaRPr>
          </a:p>
          <a:p>
            <a:pPr indent="0" lvl="0" marL="114300" rtl="0" algn="l">
              <a:lnSpc>
                <a:spcPct val="115000"/>
              </a:lnSpc>
              <a:spcBef>
                <a:spcPts val="500"/>
              </a:spcBef>
              <a:spcAft>
                <a:spcPts val="0"/>
              </a:spcAft>
              <a:buClr>
                <a:schemeClr val="dk1"/>
              </a:buClr>
              <a:buSzPts val="1100"/>
              <a:buFont typeface="Arial"/>
              <a:buNone/>
            </a:pPr>
            <a:r>
              <a:rPr lang="en-IN" sz="2200">
                <a:solidFill>
                  <a:srgbClr val="2F2B20"/>
                </a:solidFill>
              </a:rPr>
              <a:t> P{2}=[31];</a:t>
            </a:r>
            <a:endParaRPr sz="2200">
              <a:solidFill>
                <a:srgbClr val="2F2B20"/>
              </a:solidFill>
            </a:endParaRPr>
          </a:p>
          <a:p>
            <a:pPr indent="0" lvl="0" marL="114300" rtl="0" algn="l">
              <a:lnSpc>
                <a:spcPct val="115000"/>
              </a:lnSpc>
              <a:spcBef>
                <a:spcPts val="500"/>
              </a:spcBef>
              <a:spcAft>
                <a:spcPts val="0"/>
              </a:spcAft>
              <a:buClr>
                <a:schemeClr val="dk1"/>
              </a:buClr>
              <a:buSzPts val="1100"/>
              <a:buFont typeface="Arial"/>
              <a:buNone/>
            </a:pPr>
            <a:r>
              <a:rPr lang="en-IN" sz="2200">
                <a:solidFill>
                  <a:srgbClr val="2F2B20"/>
                </a:solidFill>
              </a:rPr>
              <a:t> P{4}=[ 3, 9, 10, 14, 15, 16, 19, 20, 21, 23, 24, 25, 26, 27, 28, 29, 30, 31,       32, 33, 34];</a:t>
            </a:r>
            <a:endParaRPr sz="2200">
              <a:solidFill>
                <a:srgbClr val="2F2B20"/>
              </a:solidFill>
            </a:endParaRPr>
          </a:p>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115"/>
          <p:cNvSpPr txBox="1"/>
          <p:nvPr>
            <p:ph type="title"/>
          </p:nvPr>
        </p:nvSpPr>
        <p:spPr>
          <a:xfrm>
            <a:off x="157900" y="198775"/>
            <a:ext cx="9071700" cy="1262100"/>
          </a:xfrm>
          <a:prstGeom prst="rect">
            <a:avLst/>
          </a:prstGeom>
        </p:spPr>
        <p:txBody>
          <a:bodyPr anchorCtr="0" anchor="ctr" bIns="0" lIns="0" spcFirstLastPara="1" rIns="0" wrap="square" tIns="0">
            <a:noAutofit/>
          </a:bodyPr>
          <a:lstStyle/>
          <a:p>
            <a:pPr indent="0" lvl="0" marL="114300" rtl="0" algn="l">
              <a:lnSpc>
                <a:spcPct val="115000"/>
              </a:lnSpc>
              <a:spcBef>
                <a:spcPts val="600"/>
              </a:spcBef>
              <a:spcAft>
                <a:spcPts val="0"/>
              </a:spcAft>
              <a:buClr>
                <a:schemeClr val="dk1"/>
              </a:buClr>
              <a:buSzPts val="1100"/>
              <a:buFont typeface="Arial"/>
              <a:buNone/>
            </a:pPr>
            <a:r>
              <a:rPr b="1" lang="en-IN" sz="2400" u="sng">
                <a:solidFill>
                  <a:srgbClr val="2F2B20"/>
                </a:solidFill>
              </a:rPr>
              <a:t>Step6: Adjust misallocated nodes.</a:t>
            </a:r>
            <a:endParaRPr b="1" sz="2400" u="sng">
              <a:solidFill>
                <a:srgbClr val="2F2B20"/>
              </a:solidFill>
            </a:endParaRPr>
          </a:p>
          <a:p>
            <a:pPr indent="0" lvl="0" marL="0" rtl="0" algn="l">
              <a:spcBef>
                <a:spcPts val="0"/>
              </a:spcBef>
              <a:spcAft>
                <a:spcPts val="0"/>
              </a:spcAft>
              <a:buNone/>
            </a:pPr>
            <a:r>
              <a:t/>
            </a:r>
            <a:endParaRPr/>
          </a:p>
        </p:txBody>
      </p:sp>
      <p:sp>
        <p:nvSpPr>
          <p:cNvPr id="773" name="Google Shape;773;p115"/>
          <p:cNvSpPr txBox="1"/>
          <p:nvPr>
            <p:ph idx="1" type="body"/>
          </p:nvPr>
        </p:nvSpPr>
        <p:spPr>
          <a:xfrm>
            <a:off x="157900" y="1566575"/>
            <a:ext cx="9751800" cy="5201400"/>
          </a:xfrm>
          <a:prstGeom prst="rect">
            <a:avLst/>
          </a:prstGeom>
        </p:spPr>
        <p:txBody>
          <a:bodyPr anchorCtr="0" anchor="t" bIns="0" lIns="0" spcFirstLastPara="1" rIns="0" wrap="square" tIns="0">
            <a:noAutofit/>
          </a:bodyPr>
          <a:lstStyle/>
          <a:p>
            <a:pPr indent="0" lvl="0" marL="114300" rtl="0" algn="l">
              <a:lnSpc>
                <a:spcPct val="115000"/>
              </a:lnSpc>
              <a:spcBef>
                <a:spcPts val="500"/>
              </a:spcBef>
              <a:spcAft>
                <a:spcPts val="0"/>
              </a:spcAft>
              <a:buClr>
                <a:schemeClr val="dk1"/>
              </a:buClr>
              <a:buSzPts val="1100"/>
              <a:buFont typeface="Arial"/>
              <a:buNone/>
            </a:pPr>
            <a:r>
              <a:rPr lang="en-IN" sz="2400">
                <a:solidFill>
                  <a:srgbClr val="2F2B20"/>
                </a:solidFill>
              </a:rPr>
              <a:t>Except for overlapping nodes, for each member of candidate community P{j}, compute the connections between it and every candidate community, and assign it to the community which has the most connections with it. In this example, node 31 is misallocated and is reassigned to P{4}.</a:t>
            </a:r>
            <a:endParaRPr sz="2400">
              <a:solidFill>
                <a:srgbClr val="2F2B20"/>
              </a:solidFill>
            </a:endParaRPr>
          </a:p>
          <a:p>
            <a:pPr indent="0" lvl="0" marL="114300" rtl="0" algn="l">
              <a:lnSpc>
                <a:spcPct val="115000"/>
              </a:lnSpc>
              <a:spcBef>
                <a:spcPts val="500"/>
              </a:spcBef>
              <a:spcAft>
                <a:spcPts val="0"/>
              </a:spcAft>
              <a:buClr>
                <a:schemeClr val="dk1"/>
              </a:buClr>
              <a:buSzPts val="1100"/>
              <a:buFont typeface="Arial"/>
              <a:buNone/>
            </a:pPr>
            <a:r>
              <a:rPr lang="en-IN" sz="2400">
                <a:solidFill>
                  <a:srgbClr val="2F2B20"/>
                </a:solidFill>
              </a:rPr>
              <a:t>Now there are only two candidate communities left:</a:t>
            </a:r>
            <a:endParaRPr sz="2400">
              <a:solidFill>
                <a:srgbClr val="2F2B20"/>
              </a:solidFill>
            </a:endParaRPr>
          </a:p>
          <a:p>
            <a:pPr indent="0" lvl="0" marL="114300" rtl="0" algn="l">
              <a:lnSpc>
                <a:spcPct val="115000"/>
              </a:lnSpc>
              <a:spcBef>
                <a:spcPts val="500"/>
              </a:spcBef>
              <a:spcAft>
                <a:spcPts val="0"/>
              </a:spcAft>
              <a:buClr>
                <a:schemeClr val="dk1"/>
              </a:buClr>
              <a:buSzPts val="1100"/>
              <a:buFont typeface="Arial"/>
              <a:buNone/>
            </a:pPr>
            <a:r>
              <a:rPr lang="en-IN" sz="2400">
                <a:solidFill>
                  <a:srgbClr val="2F2B20"/>
                </a:solidFill>
              </a:rPr>
              <a:t>P{1}=[ 1, 2, 4, 5, 6, 7, 8, 11, 12, 13, 14, 17, 18, 20, 22];</a:t>
            </a:r>
            <a:endParaRPr sz="2400">
              <a:solidFill>
                <a:srgbClr val="2F2B20"/>
              </a:solidFill>
            </a:endParaRPr>
          </a:p>
          <a:p>
            <a:pPr indent="0" lvl="0" marL="114300" rtl="0" algn="l">
              <a:lnSpc>
                <a:spcPct val="115000"/>
              </a:lnSpc>
              <a:spcBef>
                <a:spcPts val="500"/>
              </a:spcBef>
              <a:spcAft>
                <a:spcPts val="0"/>
              </a:spcAft>
              <a:buClr>
                <a:schemeClr val="dk1"/>
              </a:buClr>
              <a:buSzPts val="1100"/>
              <a:buFont typeface="Arial"/>
              <a:buNone/>
            </a:pPr>
            <a:r>
              <a:rPr lang="en-IN" sz="2400">
                <a:solidFill>
                  <a:srgbClr val="2F2B20"/>
                </a:solidFill>
              </a:rPr>
              <a:t>P{4}=[ 3, 9, 10, 14, 15, 16, 19, 20, 21, 23, 24, 25, 26, 27, 28, 29, 30, 31, 32, 33, 34];</a:t>
            </a:r>
            <a:endParaRPr sz="2400">
              <a:solidFill>
                <a:srgbClr val="2F2B20"/>
              </a:solidFill>
            </a:endParaRPr>
          </a:p>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116"/>
          <p:cNvSpPr txBox="1"/>
          <p:nvPr>
            <p:ph type="title"/>
          </p:nvPr>
        </p:nvSpPr>
        <p:spPr>
          <a:xfrm>
            <a:off x="138475" y="253425"/>
            <a:ext cx="9071700" cy="1262100"/>
          </a:xfrm>
          <a:prstGeom prst="rect">
            <a:avLst/>
          </a:prstGeom>
        </p:spPr>
        <p:txBody>
          <a:bodyPr anchorCtr="0" anchor="ctr" bIns="0" lIns="0" spcFirstLastPara="1" rIns="0" wrap="square" tIns="0">
            <a:noAutofit/>
          </a:bodyPr>
          <a:lstStyle/>
          <a:p>
            <a:pPr indent="0" lvl="0" marL="114300" rtl="0" algn="l">
              <a:lnSpc>
                <a:spcPct val="115000"/>
              </a:lnSpc>
              <a:spcBef>
                <a:spcPts val="600"/>
              </a:spcBef>
              <a:spcAft>
                <a:spcPts val="0"/>
              </a:spcAft>
              <a:buClr>
                <a:schemeClr val="dk1"/>
              </a:buClr>
              <a:buSzPts val="1100"/>
              <a:buFont typeface="Arial"/>
              <a:buNone/>
            </a:pPr>
            <a:r>
              <a:rPr b="1" lang="en-IN" sz="2400" u="sng">
                <a:solidFill>
                  <a:srgbClr val="2F2B20"/>
                </a:solidFill>
              </a:rPr>
              <a:t>Step7: Adjust overlapping nodes.</a:t>
            </a:r>
            <a:endParaRPr b="1" sz="2400" u="sng">
              <a:solidFill>
                <a:srgbClr val="2F2B20"/>
              </a:solidFill>
            </a:endParaRPr>
          </a:p>
          <a:p>
            <a:pPr indent="0" lvl="0" marL="0" rtl="0" algn="l">
              <a:spcBef>
                <a:spcPts val="0"/>
              </a:spcBef>
              <a:spcAft>
                <a:spcPts val="0"/>
              </a:spcAft>
              <a:buNone/>
            </a:pPr>
            <a:r>
              <a:t/>
            </a:r>
            <a:endParaRPr/>
          </a:p>
        </p:txBody>
      </p:sp>
      <p:sp>
        <p:nvSpPr>
          <p:cNvPr id="779" name="Google Shape;779;p116"/>
          <p:cNvSpPr txBox="1"/>
          <p:nvPr>
            <p:ph idx="1" type="body"/>
          </p:nvPr>
        </p:nvSpPr>
        <p:spPr>
          <a:xfrm>
            <a:off x="340075" y="1515525"/>
            <a:ext cx="8870100" cy="5277000"/>
          </a:xfrm>
          <a:prstGeom prst="rect">
            <a:avLst/>
          </a:prstGeom>
        </p:spPr>
        <p:txBody>
          <a:bodyPr anchorCtr="0" anchor="t" bIns="0" lIns="0" spcFirstLastPara="1" rIns="0" wrap="square" tIns="0">
            <a:noAutofit/>
          </a:bodyPr>
          <a:lstStyle/>
          <a:p>
            <a:pPr indent="0" lvl="0" marL="114300" rtl="0" algn="l">
              <a:lnSpc>
                <a:spcPct val="115000"/>
              </a:lnSpc>
              <a:spcBef>
                <a:spcPts val="500"/>
              </a:spcBef>
              <a:spcAft>
                <a:spcPts val="0"/>
              </a:spcAft>
              <a:buClr>
                <a:schemeClr val="dk1"/>
              </a:buClr>
              <a:buSzPts val="1100"/>
              <a:buFont typeface="Arial"/>
              <a:buNone/>
            </a:pPr>
            <a:r>
              <a:rPr lang="en-IN" sz="2400">
                <a:solidFill>
                  <a:srgbClr val="2F2B20"/>
                </a:solidFill>
              </a:rPr>
              <a:t>For each overlapping node between any two communities, if it has equal neighbors with the two communities and has equal distance with their corresponding hub nodes, we define it as an overlapping node. Otherwise, we assign it to the community with which it has the most neighbors. In this case, nodes 14 and 20 are overlapping nodes of two</a:t>
            </a:r>
            <a:endParaRPr sz="2400">
              <a:solidFill>
                <a:srgbClr val="2F2B20"/>
              </a:solidFill>
            </a:endParaRPr>
          </a:p>
          <a:p>
            <a:pPr indent="0" lvl="0" marL="114300" rtl="0" algn="l">
              <a:lnSpc>
                <a:spcPct val="115000"/>
              </a:lnSpc>
              <a:spcBef>
                <a:spcPts val="500"/>
              </a:spcBef>
              <a:spcAft>
                <a:spcPts val="0"/>
              </a:spcAft>
              <a:buClr>
                <a:schemeClr val="dk1"/>
              </a:buClr>
              <a:buSzPts val="1100"/>
              <a:buFont typeface="Arial"/>
              <a:buNone/>
            </a:pPr>
            <a:r>
              <a:rPr lang="en-IN" sz="2400">
                <a:solidFill>
                  <a:srgbClr val="2F2B20"/>
                </a:solidFill>
              </a:rPr>
              <a:t>communities, and they are all assigned to P{1}. Now the result is:</a:t>
            </a:r>
            <a:endParaRPr sz="2400">
              <a:solidFill>
                <a:srgbClr val="2F2B20"/>
              </a:solidFill>
            </a:endParaRPr>
          </a:p>
          <a:p>
            <a:pPr indent="0" lvl="0" marL="114300" rtl="0" algn="l">
              <a:lnSpc>
                <a:spcPct val="115000"/>
              </a:lnSpc>
              <a:spcBef>
                <a:spcPts val="500"/>
              </a:spcBef>
              <a:spcAft>
                <a:spcPts val="0"/>
              </a:spcAft>
              <a:buClr>
                <a:schemeClr val="dk1"/>
              </a:buClr>
              <a:buSzPts val="1100"/>
              <a:buFont typeface="Arial"/>
              <a:buNone/>
            </a:pPr>
            <a:r>
              <a:rPr lang="en-IN" sz="2400">
                <a:solidFill>
                  <a:srgbClr val="2F2B20"/>
                </a:solidFill>
              </a:rPr>
              <a:t>P{1}=[ 1, 2, 4, 5, 6, 7, 8, 11, 12, 13, 14, 17, 18, 20, 22];</a:t>
            </a:r>
            <a:endParaRPr sz="2400">
              <a:solidFill>
                <a:srgbClr val="2F2B20"/>
              </a:solidFill>
            </a:endParaRPr>
          </a:p>
          <a:p>
            <a:pPr indent="0" lvl="0" marL="114300" rtl="0" algn="l">
              <a:lnSpc>
                <a:spcPct val="115000"/>
              </a:lnSpc>
              <a:spcBef>
                <a:spcPts val="500"/>
              </a:spcBef>
              <a:spcAft>
                <a:spcPts val="0"/>
              </a:spcAft>
              <a:buClr>
                <a:schemeClr val="dk1"/>
              </a:buClr>
              <a:buSzPts val="1100"/>
              <a:buFont typeface="Arial"/>
              <a:buNone/>
            </a:pPr>
            <a:r>
              <a:rPr lang="en-IN" sz="2400">
                <a:solidFill>
                  <a:srgbClr val="2F2B20"/>
                </a:solidFill>
              </a:rPr>
              <a:t>P{4}=[ 3, 9, 10, 15, 16, 19, 21, 23, 24, 25, 26, 27, 28, 29, 30, 31, 32, 33, 34];</a:t>
            </a:r>
            <a:endParaRPr sz="2400">
              <a:solidFill>
                <a:srgbClr val="2F2B20"/>
              </a:solidFill>
            </a:endParaRPr>
          </a:p>
          <a:p>
            <a:pPr indent="0" lvl="0" marL="0" rtl="0" algn="l">
              <a:spcBef>
                <a:spcPts val="0"/>
              </a:spcBef>
              <a:spcAft>
                <a:spcPts val="0"/>
              </a:spcAft>
              <a:buNone/>
            </a:pPr>
            <a:r>
              <a:t/>
            </a:r>
            <a:endParaRPr sz="24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117"/>
          <p:cNvSpPr txBox="1"/>
          <p:nvPr>
            <p:ph type="title"/>
          </p:nvPr>
        </p:nvSpPr>
        <p:spPr>
          <a:xfrm>
            <a:off x="0" y="180550"/>
            <a:ext cx="9071700" cy="1262100"/>
          </a:xfrm>
          <a:prstGeom prst="rect">
            <a:avLst/>
          </a:prstGeom>
        </p:spPr>
        <p:txBody>
          <a:bodyPr anchorCtr="0" anchor="ctr" bIns="0" lIns="0" spcFirstLastPara="1" rIns="0" wrap="square" tIns="0">
            <a:noAutofit/>
          </a:bodyPr>
          <a:lstStyle/>
          <a:p>
            <a:pPr indent="0" lvl="0" marL="114300" rtl="0" algn="l">
              <a:lnSpc>
                <a:spcPct val="115000"/>
              </a:lnSpc>
              <a:spcBef>
                <a:spcPts val="600"/>
              </a:spcBef>
              <a:spcAft>
                <a:spcPts val="0"/>
              </a:spcAft>
              <a:buClr>
                <a:schemeClr val="dk1"/>
              </a:buClr>
              <a:buSzPts val="1100"/>
              <a:buFont typeface="Arial"/>
              <a:buNone/>
            </a:pPr>
            <a:r>
              <a:rPr b="1" lang="en-IN" sz="2400" u="sng">
                <a:solidFill>
                  <a:srgbClr val="2F2B20"/>
                </a:solidFill>
              </a:rPr>
              <a:t>Step8: Check whether candidate communities satisfy our definition</a:t>
            </a:r>
            <a:r>
              <a:rPr lang="en-IN" sz="2200">
                <a:solidFill>
                  <a:srgbClr val="2F2B20"/>
                </a:solidFill>
              </a:rPr>
              <a:t>.</a:t>
            </a:r>
            <a:endParaRPr sz="2200">
              <a:solidFill>
                <a:srgbClr val="2F2B20"/>
              </a:solidFill>
            </a:endParaRPr>
          </a:p>
          <a:p>
            <a:pPr indent="0" lvl="0" marL="0" rtl="0" algn="l">
              <a:spcBef>
                <a:spcPts val="0"/>
              </a:spcBef>
              <a:spcAft>
                <a:spcPts val="0"/>
              </a:spcAft>
              <a:buNone/>
            </a:pPr>
            <a:r>
              <a:t/>
            </a:r>
            <a:endParaRPr/>
          </a:p>
        </p:txBody>
      </p:sp>
      <p:sp>
        <p:nvSpPr>
          <p:cNvPr id="785" name="Google Shape;785;p117"/>
          <p:cNvSpPr txBox="1"/>
          <p:nvPr>
            <p:ph idx="1" type="body"/>
          </p:nvPr>
        </p:nvSpPr>
        <p:spPr>
          <a:xfrm>
            <a:off x="302400" y="1442650"/>
            <a:ext cx="9071700" cy="5183100"/>
          </a:xfrm>
          <a:prstGeom prst="rect">
            <a:avLst/>
          </a:prstGeom>
        </p:spPr>
        <p:txBody>
          <a:bodyPr anchorCtr="0" anchor="t" bIns="0" lIns="0" spcFirstLastPara="1" rIns="0" wrap="square" tIns="0">
            <a:noAutofit/>
          </a:bodyPr>
          <a:lstStyle/>
          <a:p>
            <a:pPr indent="0" lvl="0" marL="114300" rtl="0" algn="l">
              <a:lnSpc>
                <a:spcPct val="115000"/>
              </a:lnSpc>
              <a:spcBef>
                <a:spcPts val="500"/>
              </a:spcBef>
              <a:spcAft>
                <a:spcPts val="0"/>
              </a:spcAft>
              <a:buClr>
                <a:schemeClr val="dk1"/>
              </a:buClr>
              <a:buSzPts val="1100"/>
              <a:buFont typeface="Arial"/>
              <a:buNone/>
            </a:pPr>
            <a:r>
              <a:rPr lang="en-IN" sz="2200">
                <a:solidFill>
                  <a:srgbClr val="2F2B20"/>
                </a:solidFill>
              </a:rPr>
              <a:t>For each candidate community, if it doesn’t satisfy the weak sense community definition, merge it with the one with which it has the most connections. In this example, the remaining two candidate communities satisfy the community definition.</a:t>
            </a:r>
            <a:endParaRPr sz="2200">
              <a:solidFill>
                <a:srgbClr val="2F2B20"/>
              </a:solidFill>
            </a:endParaRPr>
          </a:p>
          <a:p>
            <a:pPr indent="0" lvl="0" marL="114300" rtl="0" algn="l">
              <a:lnSpc>
                <a:spcPct val="115000"/>
              </a:lnSpc>
              <a:spcBef>
                <a:spcPts val="500"/>
              </a:spcBef>
              <a:spcAft>
                <a:spcPts val="0"/>
              </a:spcAft>
              <a:buClr>
                <a:schemeClr val="dk1"/>
              </a:buClr>
              <a:buSzPts val="1100"/>
              <a:buFont typeface="Arial"/>
              <a:buNone/>
            </a:pPr>
            <a:r>
              <a:rPr lang="en-IN" sz="2200">
                <a:solidFill>
                  <a:srgbClr val="2F2B20"/>
                </a:solidFill>
              </a:rPr>
              <a:t>Because some members changed between the two communities, we need repeat step7 and step8 until there is no change in any community.</a:t>
            </a:r>
            <a:endParaRPr sz="2200">
              <a:solidFill>
                <a:srgbClr val="2F2B20"/>
              </a:solidFill>
            </a:endParaRPr>
          </a:p>
          <a:p>
            <a:pPr indent="0" lvl="0" marL="114300" rtl="0" algn="l">
              <a:lnSpc>
                <a:spcPct val="115000"/>
              </a:lnSpc>
              <a:spcBef>
                <a:spcPts val="500"/>
              </a:spcBef>
              <a:spcAft>
                <a:spcPts val="0"/>
              </a:spcAft>
              <a:buClr>
                <a:schemeClr val="dk1"/>
              </a:buClr>
              <a:buSzPts val="1100"/>
              <a:buFont typeface="Arial"/>
              <a:buNone/>
            </a:pPr>
            <a:r>
              <a:rPr lang="en-IN" sz="2200">
                <a:solidFill>
                  <a:srgbClr val="2F2B20"/>
                </a:solidFill>
              </a:rPr>
              <a:t>There are no unallocated nodes at this point, so we output the two final communities:</a:t>
            </a:r>
            <a:endParaRPr sz="2200">
              <a:solidFill>
                <a:srgbClr val="2F2B20"/>
              </a:solidFill>
            </a:endParaRPr>
          </a:p>
          <a:p>
            <a:pPr indent="0" lvl="0" marL="114300" rtl="0" algn="l">
              <a:lnSpc>
                <a:spcPct val="115000"/>
              </a:lnSpc>
              <a:spcBef>
                <a:spcPts val="500"/>
              </a:spcBef>
              <a:spcAft>
                <a:spcPts val="0"/>
              </a:spcAft>
              <a:buClr>
                <a:schemeClr val="dk1"/>
              </a:buClr>
              <a:buSzPts val="1100"/>
              <a:buFont typeface="Arial"/>
              <a:buNone/>
            </a:pPr>
            <a:r>
              <a:rPr lang="en-IN" sz="2200">
                <a:solidFill>
                  <a:srgbClr val="2F2B20"/>
                </a:solidFill>
              </a:rPr>
              <a:t>P{1}=[ 1, 2, 3, 4, 5, 6, 7, 8, 11, 12, 13, 14, 17, 18, 20, 22];</a:t>
            </a:r>
            <a:endParaRPr sz="2200">
              <a:solidFill>
                <a:srgbClr val="2F2B20"/>
              </a:solidFill>
            </a:endParaRPr>
          </a:p>
          <a:p>
            <a:pPr indent="0" lvl="0" marL="114300" rtl="0" algn="l">
              <a:lnSpc>
                <a:spcPct val="115000"/>
              </a:lnSpc>
              <a:spcBef>
                <a:spcPts val="500"/>
              </a:spcBef>
              <a:spcAft>
                <a:spcPts val="0"/>
              </a:spcAft>
              <a:buClr>
                <a:schemeClr val="dk1"/>
              </a:buClr>
              <a:buSzPts val="1100"/>
              <a:buFont typeface="Arial"/>
              <a:buNone/>
            </a:pPr>
            <a:r>
              <a:rPr lang="en-IN" sz="2200">
                <a:solidFill>
                  <a:srgbClr val="2F2B20"/>
                </a:solidFill>
              </a:rPr>
              <a:t>P{4}=[ 9, 10, 15, 16, 19, 21, 23, 24, 25, 26, 27, 28, 29, 30, 31, 32, 33, 34];</a:t>
            </a:r>
            <a:endParaRPr sz="2200">
              <a:solidFill>
                <a:srgbClr val="2F2B20"/>
              </a:solidFill>
            </a:endParaRPr>
          </a:p>
          <a:p>
            <a:pPr indent="0" lvl="0" marL="114300" rtl="0" algn="l">
              <a:lnSpc>
                <a:spcPct val="115000"/>
              </a:lnSpc>
              <a:spcBef>
                <a:spcPts val="500"/>
              </a:spcBef>
              <a:spcAft>
                <a:spcPts val="0"/>
              </a:spcAft>
              <a:buClr>
                <a:schemeClr val="dk1"/>
              </a:buClr>
              <a:buSzPts val="1100"/>
              <a:buFont typeface="Arial"/>
              <a:buNone/>
            </a:pPr>
            <a:r>
              <a:rPr lang="en-IN" sz="2200">
                <a:solidFill>
                  <a:srgbClr val="2F2B20"/>
                </a:solidFill>
              </a:rPr>
              <a:t>As shown in Fig.S1, P{1} is the yellow community, and P{4} is the cyan community</a:t>
            </a:r>
            <a:endParaRPr sz="2200">
              <a:solidFill>
                <a:srgbClr val="2F2B20"/>
              </a:solidFill>
            </a:endParaRPr>
          </a:p>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pic>
        <p:nvPicPr>
          <p:cNvPr id="790" name="Google Shape;790;p118"/>
          <p:cNvPicPr preferRelativeResize="0"/>
          <p:nvPr/>
        </p:nvPicPr>
        <p:blipFill>
          <a:blip r:embed="rId3">
            <a:alphaModFix/>
          </a:blip>
          <a:stretch>
            <a:fillRect/>
          </a:stretch>
        </p:blipFill>
        <p:spPr>
          <a:xfrm>
            <a:off x="152400" y="674000"/>
            <a:ext cx="9502125" cy="66488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7"/>
          <p:cNvSpPr txBox="1"/>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lang="en-IN" sz="4400" strike="noStrike">
                <a:solidFill>
                  <a:srgbClr val="000000"/>
                </a:solidFill>
                <a:latin typeface="Times New Roman"/>
                <a:ea typeface="Times New Roman"/>
                <a:cs typeface="Times New Roman"/>
                <a:sym typeface="Times New Roman"/>
              </a:rPr>
              <a:t>SVD Pros and Cons</a:t>
            </a:r>
            <a:endParaRPr b="0" sz="4400" strike="noStrike">
              <a:solidFill>
                <a:srgbClr val="000000"/>
              </a:solidFill>
              <a:latin typeface="Times New Roman"/>
              <a:ea typeface="Times New Roman"/>
              <a:cs typeface="Times New Roman"/>
              <a:sym typeface="Times New Roman"/>
            </a:endParaRPr>
          </a:p>
        </p:txBody>
      </p:sp>
      <p:sp>
        <p:nvSpPr>
          <p:cNvPr id="271" name="Google Shape;271;p47"/>
          <p:cNvSpPr txBox="1"/>
          <p:nvPr/>
        </p:nvSpPr>
        <p:spPr>
          <a:xfrm>
            <a:off x="0" y="1230725"/>
            <a:ext cx="10080600" cy="6174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1" lang="en-IN" sz="3000" u="sng" strike="noStrike">
                <a:solidFill>
                  <a:srgbClr val="000000"/>
                </a:solidFill>
                <a:latin typeface="Times New Roman"/>
                <a:ea typeface="Times New Roman"/>
                <a:cs typeface="Times New Roman"/>
                <a:sym typeface="Times New Roman"/>
              </a:rPr>
              <a:t>Pros</a:t>
            </a:r>
            <a:r>
              <a:rPr b="1" lang="en-IN" sz="3000" strike="noStrike">
                <a:solidFill>
                  <a:srgbClr val="000000"/>
                </a:solidFill>
                <a:latin typeface="Times New Roman"/>
                <a:ea typeface="Times New Roman"/>
                <a:cs typeface="Times New Roman"/>
                <a:sym typeface="Times New Roman"/>
              </a:rPr>
              <a:t>:</a:t>
            </a:r>
            <a:endParaRPr sz="3000">
              <a:latin typeface="Times New Roman"/>
              <a:ea typeface="Times New Roman"/>
              <a:cs typeface="Times New Roman"/>
              <a:sym typeface="Times New Roman"/>
            </a:endParaRPr>
          </a:p>
          <a:p>
            <a:pPr indent="-419100" lvl="0" marL="457200" marR="0" rtl="0" algn="l">
              <a:lnSpc>
                <a:spcPct val="115000"/>
              </a:lnSpc>
              <a:spcBef>
                <a:spcPts val="0"/>
              </a:spcBef>
              <a:spcAft>
                <a:spcPts val="0"/>
              </a:spcAft>
              <a:buSzPts val="3000"/>
              <a:buFont typeface="Times New Roman"/>
              <a:buChar char="●"/>
            </a:pPr>
            <a:r>
              <a:rPr b="1" lang="en-IN" sz="3000">
                <a:latin typeface="Times New Roman"/>
                <a:ea typeface="Times New Roman"/>
                <a:cs typeface="Times New Roman"/>
                <a:sym typeface="Times New Roman"/>
              </a:rPr>
              <a:t>I</a:t>
            </a:r>
            <a:r>
              <a:rPr b="1" lang="en-IN" sz="3000" strike="noStrike">
                <a:solidFill>
                  <a:srgbClr val="000000"/>
                </a:solidFill>
                <a:latin typeface="Times New Roman"/>
                <a:ea typeface="Times New Roman"/>
                <a:cs typeface="Times New Roman"/>
                <a:sym typeface="Times New Roman"/>
              </a:rPr>
              <a:t>t gives the best low rank approximation of a matrix in terms of spectral and forbenius norm.</a:t>
            </a:r>
            <a:endParaRPr b="0" sz="3000" strike="noStrike">
              <a:solidFill>
                <a:srgbClr val="000000"/>
              </a:solidFill>
              <a:latin typeface="Times New Roman"/>
              <a:ea typeface="Times New Roman"/>
              <a:cs typeface="Times New Roman"/>
              <a:sym typeface="Times New Roman"/>
            </a:endParaRPr>
          </a:p>
          <a:p>
            <a:pPr indent="-419100" lvl="0" marL="457200" marR="0" rtl="0" algn="l">
              <a:lnSpc>
                <a:spcPct val="115000"/>
              </a:lnSpc>
              <a:spcBef>
                <a:spcPts val="0"/>
              </a:spcBef>
              <a:spcAft>
                <a:spcPts val="0"/>
              </a:spcAft>
              <a:buClr>
                <a:srgbClr val="000000"/>
              </a:buClr>
              <a:buSzPts val="3000"/>
              <a:buFont typeface="Times New Roman"/>
              <a:buChar char="●"/>
            </a:pPr>
            <a:r>
              <a:rPr b="1" lang="en-IN" sz="3000" strike="noStrike">
                <a:solidFill>
                  <a:srgbClr val="000000"/>
                </a:solidFill>
                <a:latin typeface="Times New Roman"/>
                <a:ea typeface="Times New Roman"/>
                <a:cs typeface="Times New Roman"/>
                <a:sym typeface="Times New Roman"/>
              </a:rPr>
              <a:t>The singular value decomposition is the creme de la creme of rank-reducing decompositions—the decomposition that all others try to beat.</a:t>
            </a:r>
            <a:endParaRPr sz="3000">
              <a:latin typeface="Times New Roman"/>
              <a:ea typeface="Times New Roman"/>
              <a:cs typeface="Times New Roman"/>
              <a:sym typeface="Times New Roman"/>
            </a:endParaRPr>
          </a:p>
          <a:p>
            <a:pPr indent="0" lvl="0" marL="457200" marR="0" rtl="0" algn="l">
              <a:lnSpc>
                <a:spcPct val="115000"/>
              </a:lnSpc>
              <a:spcBef>
                <a:spcPts val="1417"/>
              </a:spcBef>
              <a:spcAft>
                <a:spcPts val="0"/>
              </a:spcAft>
              <a:buNone/>
            </a:pPr>
            <a:r>
              <a:rPr b="1" lang="en-IN" sz="3000" u="sng" strike="noStrike">
                <a:solidFill>
                  <a:srgbClr val="000000"/>
                </a:solidFill>
                <a:latin typeface="Times New Roman"/>
                <a:ea typeface="Times New Roman"/>
                <a:cs typeface="Times New Roman"/>
                <a:sym typeface="Times New Roman"/>
              </a:rPr>
              <a:t>Cons</a:t>
            </a:r>
            <a:r>
              <a:rPr b="1" lang="en-IN" sz="3000">
                <a:latin typeface="Times New Roman"/>
                <a:ea typeface="Times New Roman"/>
                <a:cs typeface="Times New Roman"/>
                <a:sym typeface="Times New Roman"/>
              </a:rPr>
              <a:t>:</a:t>
            </a:r>
            <a:r>
              <a:rPr lang="en-IN" sz="3000">
                <a:latin typeface="Times New Roman"/>
                <a:ea typeface="Times New Roman"/>
                <a:cs typeface="Times New Roman"/>
                <a:sym typeface="Times New Roman"/>
              </a:rPr>
              <a:t>  </a:t>
            </a:r>
            <a:endParaRPr sz="3000">
              <a:latin typeface="Times New Roman"/>
              <a:ea typeface="Times New Roman"/>
              <a:cs typeface="Times New Roman"/>
              <a:sym typeface="Times New Roman"/>
            </a:endParaRPr>
          </a:p>
          <a:p>
            <a:pPr indent="-419100" lvl="0" marL="457200" marR="0" rtl="0" algn="l">
              <a:lnSpc>
                <a:spcPct val="115000"/>
              </a:lnSpc>
              <a:spcBef>
                <a:spcPts val="1417"/>
              </a:spcBef>
              <a:spcAft>
                <a:spcPts val="0"/>
              </a:spcAft>
              <a:buSzPts val="3000"/>
              <a:buFont typeface="Times New Roman"/>
              <a:buChar char="●"/>
            </a:pPr>
            <a:r>
              <a:rPr b="1" lang="en-IN" sz="3000" strike="noStrike">
                <a:solidFill>
                  <a:srgbClr val="000000"/>
                </a:solidFill>
                <a:latin typeface="Times New Roman"/>
                <a:ea typeface="Times New Roman"/>
                <a:cs typeface="Times New Roman"/>
                <a:sym typeface="Times New Roman"/>
              </a:rPr>
              <a:t>The overall computation cost is O(mn</a:t>
            </a:r>
            <a:r>
              <a:rPr b="1" baseline="30000" lang="en-IN" sz="3000" strike="noStrike">
                <a:solidFill>
                  <a:srgbClr val="000000"/>
                </a:solidFill>
                <a:latin typeface="Times New Roman"/>
                <a:ea typeface="Times New Roman"/>
                <a:cs typeface="Times New Roman"/>
                <a:sym typeface="Times New Roman"/>
              </a:rPr>
              <a:t>2</a:t>
            </a:r>
            <a:r>
              <a:rPr b="1" lang="en-IN" sz="3000" strike="noStrike">
                <a:solidFill>
                  <a:srgbClr val="000000"/>
                </a:solidFill>
                <a:latin typeface="Times New Roman"/>
                <a:ea typeface="Times New Roman"/>
                <a:cs typeface="Times New Roman"/>
                <a:sym typeface="Times New Roman"/>
              </a:rPr>
              <a:t>). </a:t>
            </a:r>
            <a:endParaRPr b="0" sz="3000" strike="noStrike">
              <a:solidFill>
                <a:srgbClr val="000000"/>
              </a:solidFill>
              <a:latin typeface="Times New Roman"/>
              <a:ea typeface="Times New Roman"/>
              <a:cs typeface="Times New Roman"/>
              <a:sym typeface="Times New Roman"/>
            </a:endParaRPr>
          </a:p>
          <a:p>
            <a:pPr indent="-419100" lvl="0" marL="457200" marR="0" rtl="0" algn="l">
              <a:lnSpc>
                <a:spcPct val="115000"/>
              </a:lnSpc>
              <a:spcBef>
                <a:spcPts val="0"/>
              </a:spcBef>
              <a:spcAft>
                <a:spcPts val="0"/>
              </a:spcAft>
              <a:buClr>
                <a:srgbClr val="000000"/>
              </a:buClr>
              <a:buSzPts val="3000"/>
              <a:buFont typeface="Times New Roman"/>
              <a:buChar char="●"/>
            </a:pPr>
            <a:r>
              <a:rPr b="1" lang="en-IN" sz="3000" strike="noStrike">
                <a:solidFill>
                  <a:srgbClr val="000000"/>
                </a:solidFill>
                <a:latin typeface="Times New Roman"/>
                <a:ea typeface="Times New Roman"/>
                <a:cs typeface="Times New Roman"/>
                <a:sym typeface="Times New Roman"/>
              </a:rPr>
              <a:t>If A is a square matrix, then SVD algorithm requires O(n</a:t>
            </a:r>
            <a:r>
              <a:rPr b="1" baseline="30000" lang="en-IN" sz="3000" strike="noStrike">
                <a:solidFill>
                  <a:srgbClr val="000000"/>
                </a:solidFill>
                <a:latin typeface="Times New Roman"/>
                <a:ea typeface="Times New Roman"/>
                <a:cs typeface="Times New Roman"/>
                <a:sym typeface="Times New Roman"/>
              </a:rPr>
              <a:t>3</a:t>
            </a:r>
            <a:r>
              <a:rPr b="1" lang="en-IN" sz="3000" strike="noStrike">
                <a:solidFill>
                  <a:srgbClr val="000000"/>
                </a:solidFill>
                <a:latin typeface="Times New Roman"/>
                <a:ea typeface="Times New Roman"/>
                <a:cs typeface="Times New Roman"/>
                <a:sym typeface="Times New Roman"/>
              </a:rPr>
              <a:t>)</a:t>
            </a:r>
            <a:r>
              <a:rPr b="1" lang="en-IN" sz="3000">
                <a:latin typeface="Times New Roman"/>
                <a:ea typeface="Times New Roman"/>
                <a:cs typeface="Times New Roman"/>
                <a:sym typeface="Times New Roman"/>
              </a:rPr>
              <a:t>         .           flops.</a:t>
            </a:r>
            <a:endParaRPr b="1" sz="3000">
              <a:latin typeface="Times New Roman"/>
              <a:ea typeface="Times New Roman"/>
              <a:cs typeface="Times New Roman"/>
              <a:sym typeface="Times New Roman"/>
            </a:endParaRPr>
          </a:p>
          <a:p>
            <a:pPr indent="-419100" lvl="0" marL="457200" marR="0" rtl="0" algn="l">
              <a:lnSpc>
                <a:spcPct val="115000"/>
              </a:lnSpc>
              <a:spcBef>
                <a:spcPts val="0"/>
              </a:spcBef>
              <a:spcAft>
                <a:spcPts val="0"/>
              </a:spcAft>
              <a:buClr>
                <a:srgbClr val="000000"/>
              </a:buClr>
              <a:buSzPts val="3000"/>
              <a:buFont typeface="Times New Roman"/>
              <a:buChar char="●"/>
            </a:pPr>
            <a:r>
              <a:rPr b="1" lang="en-IN" sz="3000">
                <a:latin typeface="Times New Roman"/>
                <a:ea typeface="Times New Roman"/>
                <a:cs typeface="Times New Roman"/>
                <a:sym typeface="Times New Roman"/>
              </a:rPr>
              <a:t>      </a:t>
            </a:r>
            <a:r>
              <a:rPr b="1" lang="en-IN" sz="3000" strike="noStrike">
                <a:solidFill>
                  <a:srgbClr val="000000"/>
                </a:solidFill>
                <a:latin typeface="Times New Roman"/>
                <a:ea typeface="Times New Roman"/>
                <a:cs typeface="Times New Roman"/>
                <a:sym typeface="Times New Roman"/>
              </a:rPr>
              <a:t>Expensive to compute if matrix dimension is very large.</a:t>
            </a:r>
            <a:endParaRPr b="0" sz="3000"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Google Shape;795;p119"/>
          <p:cNvSpPr txBox="1"/>
          <p:nvPr>
            <p:ph type="title"/>
          </p:nvPr>
        </p:nvSpPr>
        <p:spPr>
          <a:xfrm>
            <a:off x="0" y="180550"/>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600">
                <a:solidFill>
                  <a:srgbClr val="675E47"/>
                </a:solidFill>
              </a:rPr>
              <a:t>MODULARITY MEASURE</a:t>
            </a:r>
            <a:endParaRPr/>
          </a:p>
        </p:txBody>
      </p:sp>
      <p:sp>
        <p:nvSpPr>
          <p:cNvPr id="796" name="Google Shape;796;p119"/>
          <p:cNvSpPr txBox="1"/>
          <p:nvPr>
            <p:ph idx="1" type="body"/>
          </p:nvPr>
        </p:nvSpPr>
        <p:spPr>
          <a:xfrm>
            <a:off x="182150" y="1348000"/>
            <a:ext cx="9192000" cy="542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IN" sz="3000">
                <a:solidFill>
                  <a:srgbClr val="2F2B20"/>
                </a:solidFill>
              </a:rPr>
              <a:t> </a:t>
            </a:r>
            <a:endParaRPr sz="3000">
              <a:solidFill>
                <a:srgbClr val="2F2B20"/>
              </a:solidFill>
            </a:endParaRPr>
          </a:p>
          <a:p>
            <a:pPr indent="0" lvl="0" marL="0" rtl="0" algn="l">
              <a:spcBef>
                <a:spcPts val="0"/>
              </a:spcBef>
              <a:spcAft>
                <a:spcPts val="0"/>
              </a:spcAft>
              <a:buNone/>
            </a:pPr>
            <a:r>
              <a:t/>
            </a:r>
            <a:endParaRPr sz="3000">
              <a:solidFill>
                <a:srgbClr val="2F2B20"/>
              </a:solidFill>
            </a:endParaRPr>
          </a:p>
          <a:p>
            <a:pPr indent="0" lvl="0" marL="0" rtl="0" algn="l">
              <a:spcBef>
                <a:spcPts val="0"/>
              </a:spcBef>
              <a:spcAft>
                <a:spcPts val="0"/>
              </a:spcAft>
              <a:buNone/>
            </a:pPr>
            <a:r>
              <a:t/>
            </a:r>
            <a:endParaRPr sz="3000">
              <a:solidFill>
                <a:srgbClr val="2F2B20"/>
              </a:solidFill>
            </a:endParaRPr>
          </a:p>
          <a:p>
            <a:pPr indent="0" lvl="0" marL="0" rtl="0" algn="l">
              <a:spcBef>
                <a:spcPts val="0"/>
              </a:spcBef>
              <a:spcAft>
                <a:spcPts val="0"/>
              </a:spcAft>
              <a:buNone/>
            </a:pPr>
            <a:r>
              <a:rPr lang="en-IN" sz="3000">
                <a:solidFill>
                  <a:srgbClr val="2F2B20"/>
                </a:solidFill>
              </a:rPr>
              <a:t>  For cluster I</a:t>
            </a:r>
            <a:endParaRPr sz="3000">
              <a:solidFill>
                <a:srgbClr val="2F2B20"/>
              </a:solidFill>
            </a:endParaRPr>
          </a:p>
          <a:p>
            <a:pPr indent="0" lvl="0" marL="0" rtl="0" algn="l">
              <a:spcBef>
                <a:spcPts val="0"/>
              </a:spcBef>
              <a:spcAft>
                <a:spcPts val="0"/>
              </a:spcAft>
              <a:buNone/>
            </a:pPr>
            <a:r>
              <a:rPr lang="en-IN" sz="3000">
                <a:solidFill>
                  <a:srgbClr val="2F2B20"/>
                </a:solidFill>
              </a:rPr>
              <a:t> l</a:t>
            </a:r>
            <a:r>
              <a:rPr baseline="-25000" lang="en-IN" sz="3000">
                <a:solidFill>
                  <a:srgbClr val="2F2B20"/>
                </a:solidFill>
              </a:rPr>
              <a:t>1</a:t>
            </a:r>
            <a:r>
              <a:rPr lang="en-IN" sz="3000">
                <a:solidFill>
                  <a:srgbClr val="2F2B20"/>
                </a:solidFill>
              </a:rPr>
              <a:t>=33 , L=78 , d</a:t>
            </a:r>
            <a:r>
              <a:rPr baseline="-25000" lang="en-IN" sz="3000">
                <a:solidFill>
                  <a:srgbClr val="2F2B20"/>
                </a:solidFill>
              </a:rPr>
              <a:t>1</a:t>
            </a:r>
            <a:r>
              <a:rPr lang="en-IN" sz="3000">
                <a:solidFill>
                  <a:srgbClr val="2F2B20"/>
                </a:solidFill>
              </a:rPr>
              <a:t>=76</a:t>
            </a:r>
            <a:endParaRPr sz="3000">
              <a:solidFill>
                <a:srgbClr val="2F2B20"/>
              </a:solidFill>
            </a:endParaRPr>
          </a:p>
          <a:p>
            <a:pPr indent="0" lvl="0" marL="0" rtl="0" algn="l">
              <a:spcBef>
                <a:spcPts val="0"/>
              </a:spcBef>
              <a:spcAft>
                <a:spcPts val="0"/>
              </a:spcAft>
              <a:buNone/>
            </a:pPr>
            <a:r>
              <a:rPr lang="en-IN" sz="3000">
                <a:solidFill>
                  <a:srgbClr val="2F2B20"/>
                </a:solidFill>
              </a:rPr>
              <a:t> Q</a:t>
            </a:r>
            <a:r>
              <a:rPr baseline="-25000" lang="en-IN" sz="3000">
                <a:solidFill>
                  <a:srgbClr val="2F2B20"/>
                </a:solidFill>
              </a:rPr>
              <a:t>1</a:t>
            </a:r>
            <a:r>
              <a:rPr lang="en-IN" sz="3000">
                <a:solidFill>
                  <a:srgbClr val="2F2B20"/>
                </a:solidFill>
              </a:rPr>
              <a:t>=0.186</a:t>
            </a:r>
            <a:endParaRPr sz="3000">
              <a:solidFill>
                <a:srgbClr val="2F2B20"/>
              </a:solidFill>
            </a:endParaRPr>
          </a:p>
          <a:p>
            <a:pPr indent="0" lvl="0" marL="0" rtl="0" algn="l">
              <a:spcBef>
                <a:spcPts val="0"/>
              </a:spcBef>
              <a:spcAft>
                <a:spcPts val="0"/>
              </a:spcAft>
              <a:buNone/>
            </a:pPr>
            <a:r>
              <a:t/>
            </a:r>
            <a:endParaRPr sz="3000">
              <a:solidFill>
                <a:srgbClr val="2F2B20"/>
              </a:solidFill>
            </a:endParaRPr>
          </a:p>
          <a:p>
            <a:pPr indent="0" lvl="0" marL="0" rtl="0" algn="l">
              <a:spcBef>
                <a:spcPts val="0"/>
              </a:spcBef>
              <a:spcAft>
                <a:spcPts val="0"/>
              </a:spcAft>
              <a:buNone/>
            </a:pPr>
            <a:r>
              <a:rPr lang="en-IN" sz="3000">
                <a:solidFill>
                  <a:srgbClr val="2F2B20"/>
                </a:solidFill>
              </a:rPr>
              <a:t> For cluster II</a:t>
            </a:r>
            <a:endParaRPr sz="3000">
              <a:solidFill>
                <a:srgbClr val="2F2B20"/>
              </a:solidFill>
            </a:endParaRPr>
          </a:p>
          <a:p>
            <a:pPr indent="0" lvl="0" marL="0" rtl="0" algn="l">
              <a:spcBef>
                <a:spcPts val="0"/>
              </a:spcBef>
              <a:spcAft>
                <a:spcPts val="0"/>
              </a:spcAft>
              <a:buNone/>
            </a:pPr>
            <a:r>
              <a:rPr lang="en-IN" sz="3000">
                <a:solidFill>
                  <a:srgbClr val="2F2B20"/>
                </a:solidFill>
              </a:rPr>
              <a:t> l</a:t>
            </a:r>
            <a:r>
              <a:rPr baseline="-25000" lang="en-IN" sz="3000">
                <a:solidFill>
                  <a:srgbClr val="2F2B20"/>
                </a:solidFill>
              </a:rPr>
              <a:t>2</a:t>
            </a:r>
            <a:r>
              <a:rPr lang="en-IN" sz="3000">
                <a:solidFill>
                  <a:srgbClr val="2F2B20"/>
                </a:solidFill>
              </a:rPr>
              <a:t>=35 , L=78 , d</a:t>
            </a:r>
            <a:r>
              <a:rPr baseline="-25000" lang="en-IN" sz="3000">
                <a:solidFill>
                  <a:srgbClr val="2F2B20"/>
                </a:solidFill>
              </a:rPr>
              <a:t>2</a:t>
            </a:r>
            <a:r>
              <a:rPr lang="en-IN" sz="3000">
                <a:solidFill>
                  <a:srgbClr val="2F2B20"/>
                </a:solidFill>
              </a:rPr>
              <a:t>=80</a:t>
            </a:r>
            <a:endParaRPr sz="3000">
              <a:solidFill>
                <a:srgbClr val="2F2B20"/>
              </a:solidFill>
            </a:endParaRPr>
          </a:p>
          <a:p>
            <a:pPr indent="0" lvl="0" marL="0" rtl="0" algn="l">
              <a:spcBef>
                <a:spcPts val="0"/>
              </a:spcBef>
              <a:spcAft>
                <a:spcPts val="0"/>
              </a:spcAft>
              <a:buNone/>
            </a:pPr>
            <a:r>
              <a:rPr lang="en-IN" sz="3000">
                <a:solidFill>
                  <a:srgbClr val="2F2B20"/>
                </a:solidFill>
              </a:rPr>
              <a:t> Q</a:t>
            </a:r>
            <a:r>
              <a:rPr baseline="-25000" lang="en-IN" sz="3000">
                <a:solidFill>
                  <a:srgbClr val="2F2B20"/>
                </a:solidFill>
              </a:rPr>
              <a:t>2</a:t>
            </a:r>
            <a:r>
              <a:rPr lang="en-IN" sz="3000">
                <a:solidFill>
                  <a:srgbClr val="2F2B20"/>
                </a:solidFill>
              </a:rPr>
              <a:t>=0.1857</a:t>
            </a:r>
            <a:endParaRPr sz="3000">
              <a:solidFill>
                <a:srgbClr val="2F2B20"/>
              </a:solidFill>
            </a:endParaRPr>
          </a:p>
          <a:p>
            <a:pPr indent="0" lvl="0" marL="0" rtl="0" algn="l">
              <a:spcBef>
                <a:spcPts val="0"/>
              </a:spcBef>
              <a:spcAft>
                <a:spcPts val="0"/>
              </a:spcAft>
              <a:buNone/>
            </a:pPr>
            <a:r>
              <a:rPr lang="en-IN" sz="3000">
                <a:solidFill>
                  <a:srgbClr val="2F2B20"/>
                </a:solidFill>
              </a:rPr>
              <a:t>			Hence modularity of this network is = 0.3717</a:t>
            </a:r>
            <a:endParaRPr sz="3000">
              <a:solidFill>
                <a:srgbClr val="2F2B20"/>
              </a:solidFill>
            </a:endParaRPr>
          </a:p>
        </p:txBody>
      </p:sp>
      <p:pic>
        <p:nvPicPr>
          <p:cNvPr id="797" name="Google Shape;797;p119"/>
          <p:cNvPicPr preferRelativeResize="0"/>
          <p:nvPr/>
        </p:nvPicPr>
        <p:blipFill>
          <a:blip r:embed="rId3">
            <a:alphaModFix/>
          </a:blip>
          <a:stretch>
            <a:fillRect/>
          </a:stretch>
        </p:blipFill>
        <p:spPr>
          <a:xfrm>
            <a:off x="440350" y="1348000"/>
            <a:ext cx="6809700" cy="12621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120"/>
          <p:cNvSpPr txBox="1"/>
          <p:nvPr>
            <p:ph type="title"/>
          </p:nvPr>
        </p:nvSpPr>
        <p:spPr>
          <a:xfrm>
            <a:off x="504000" y="182150"/>
            <a:ext cx="9071700" cy="1293300"/>
          </a:xfrm>
          <a:prstGeom prst="rect">
            <a:avLst/>
          </a:prstGeom>
        </p:spPr>
        <p:txBody>
          <a:bodyPr anchorCtr="0" anchor="ctr" bIns="0" lIns="0" spcFirstLastPara="1" rIns="0" wrap="square" tIns="0">
            <a:noAutofit/>
          </a:bodyPr>
          <a:lstStyle/>
          <a:p>
            <a:pPr indent="0" lvl="0" marL="114300" rtl="0" algn="ctr">
              <a:lnSpc>
                <a:spcPct val="115000"/>
              </a:lnSpc>
              <a:spcBef>
                <a:spcPts val="1100"/>
              </a:spcBef>
              <a:spcAft>
                <a:spcPts val="0"/>
              </a:spcAft>
              <a:buClr>
                <a:schemeClr val="dk1"/>
              </a:buClr>
              <a:buSzPts val="1100"/>
              <a:buFont typeface="Arial"/>
              <a:buNone/>
            </a:pPr>
            <a:r>
              <a:rPr lang="en-IN" sz="4400">
                <a:solidFill>
                  <a:srgbClr val="2F2B20"/>
                </a:solidFill>
              </a:rPr>
              <a:t>ANALYSIS OF EMPIRICAL NETWORKS</a:t>
            </a:r>
            <a:endParaRPr sz="4400">
              <a:solidFill>
                <a:srgbClr val="2F2B20"/>
              </a:solidFill>
            </a:endParaRPr>
          </a:p>
          <a:p>
            <a:pPr indent="0" lvl="0" marL="0" rtl="0" algn="l">
              <a:spcBef>
                <a:spcPts val="0"/>
              </a:spcBef>
              <a:spcAft>
                <a:spcPts val="0"/>
              </a:spcAft>
              <a:buNone/>
            </a:pPr>
            <a:r>
              <a:t/>
            </a:r>
            <a:endParaRPr/>
          </a:p>
        </p:txBody>
      </p:sp>
      <p:pic>
        <p:nvPicPr>
          <p:cNvPr id="803" name="Google Shape;803;p120"/>
          <p:cNvPicPr preferRelativeResize="0"/>
          <p:nvPr/>
        </p:nvPicPr>
        <p:blipFill>
          <a:blip r:embed="rId3">
            <a:alphaModFix/>
          </a:blip>
          <a:stretch>
            <a:fillRect/>
          </a:stretch>
        </p:blipFill>
        <p:spPr>
          <a:xfrm>
            <a:off x="0" y="1384425"/>
            <a:ext cx="10080625" cy="61752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121"/>
          <p:cNvSpPr txBox="1"/>
          <p:nvPr/>
        </p:nvSpPr>
        <p:spPr>
          <a:xfrm>
            <a:off x="291450" y="163950"/>
            <a:ext cx="7942200" cy="13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3000"/>
              <a:t>REFERENCES</a:t>
            </a:r>
            <a:endParaRPr b="1" sz="3000"/>
          </a:p>
        </p:txBody>
      </p:sp>
      <p:sp>
        <p:nvSpPr>
          <p:cNvPr id="809" name="Google Shape;809;p121"/>
          <p:cNvSpPr txBox="1"/>
          <p:nvPr/>
        </p:nvSpPr>
        <p:spPr>
          <a:xfrm>
            <a:off x="418975" y="1621375"/>
            <a:ext cx="9399600" cy="5209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IN" sz="1800">
                <a:solidFill>
                  <a:schemeClr val="dk1"/>
                </a:solidFill>
                <a:latin typeface="Times New Roman"/>
                <a:ea typeface="Times New Roman"/>
                <a:cs typeface="Times New Roman"/>
                <a:sym typeface="Times New Roman"/>
              </a:rPr>
              <a:t>Helio Almeida1, Dorgival Guedes1, Wagner Meira Jr.1, and Mohammed J. Zaki.</a:t>
            </a:r>
            <a:endParaRPr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b="1" lang="en-IN" sz="1800">
                <a:solidFill>
                  <a:schemeClr val="dk1"/>
                </a:solidFill>
                <a:latin typeface="Times New Roman"/>
                <a:ea typeface="Times New Roman"/>
                <a:cs typeface="Times New Roman"/>
                <a:sym typeface="Times New Roman"/>
              </a:rPr>
              <a:t>Is there a best quality metric for graph clusters?</a:t>
            </a:r>
            <a:endParaRPr b="1"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Mahoney, Michael W. and Petros Drineas.</a:t>
            </a:r>
            <a:endParaRPr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IN" sz="1800">
                <a:solidFill>
                  <a:schemeClr val="dk1"/>
                </a:solidFill>
                <a:latin typeface="Times New Roman"/>
                <a:ea typeface="Times New Roman"/>
                <a:cs typeface="Times New Roman"/>
                <a:sym typeface="Times New Roman"/>
              </a:rPr>
              <a:t>S. Fortunato</a:t>
            </a:r>
            <a:endParaRPr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b="1" lang="en-IN" sz="1800">
                <a:solidFill>
                  <a:schemeClr val="dk1"/>
                </a:solidFill>
                <a:latin typeface="Times New Roman"/>
                <a:ea typeface="Times New Roman"/>
                <a:cs typeface="Times New Roman"/>
                <a:sym typeface="Times New Roman"/>
              </a:rPr>
              <a:t>Community detection in graphs.</a:t>
            </a:r>
            <a:endParaRPr b="1"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arXiv:0906.0612, June 2009.</a:t>
            </a:r>
            <a:endParaRPr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M.E.J. Newman</a:t>
            </a:r>
            <a:endParaRPr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IN" sz="1800">
                <a:solidFill>
                  <a:schemeClr val="dk1"/>
                </a:solidFill>
                <a:latin typeface="Times New Roman"/>
                <a:ea typeface="Times New Roman"/>
                <a:cs typeface="Times New Roman"/>
                <a:sym typeface="Times New Roman"/>
              </a:rPr>
              <a:t>Detecting community structure in networks</a:t>
            </a:r>
            <a:endParaRPr b="1"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Eur. Phys. J. B 38, 321–330 (2004)</a:t>
            </a:r>
            <a:endParaRPr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M. Girvan and M. E. J. Newman</a:t>
            </a:r>
            <a:endParaRPr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IN" sz="1800">
                <a:solidFill>
                  <a:schemeClr val="dk1"/>
                </a:solidFill>
                <a:latin typeface="Times New Roman"/>
                <a:ea typeface="Times New Roman"/>
                <a:cs typeface="Times New Roman"/>
                <a:sym typeface="Times New Roman"/>
              </a:rPr>
              <a:t>Community structure in social and biological networks.</a:t>
            </a:r>
            <a:endParaRPr b="1"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Proceedings of the National Academy of Sciences of the United States of America, p.p. 7821--7826, vol. 99, June 2002. </a:t>
            </a:r>
            <a:endParaRPr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122"/>
          <p:cNvSpPr txBox="1"/>
          <p:nvPr/>
        </p:nvSpPr>
        <p:spPr>
          <a:xfrm>
            <a:off x="425525" y="1678425"/>
            <a:ext cx="9417600" cy="49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IN" sz="1800">
                <a:solidFill>
                  <a:srgbClr val="222222"/>
                </a:solidFill>
                <a:latin typeface="Times New Roman"/>
                <a:ea typeface="Times New Roman"/>
                <a:cs typeface="Times New Roman"/>
                <a:sym typeface="Times New Roman"/>
              </a:rPr>
              <a:t>Liu, Wei, Matteo Pellegrini, and Xiaofan Wang.</a:t>
            </a:r>
            <a:endParaRPr sz="1800">
              <a:solidFill>
                <a:srgbClr val="22222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b="1" lang="en-IN" sz="1800">
                <a:solidFill>
                  <a:srgbClr val="222222"/>
                </a:solidFill>
                <a:latin typeface="Times New Roman"/>
                <a:ea typeface="Times New Roman"/>
                <a:cs typeface="Times New Roman"/>
                <a:sym typeface="Times New Roman"/>
              </a:rPr>
              <a:t>Detecting communities based on network topology.</a:t>
            </a:r>
            <a:endParaRPr b="1" sz="1800">
              <a:solidFill>
                <a:srgbClr val="222222"/>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i="1" lang="en-IN" sz="1800">
                <a:solidFill>
                  <a:srgbClr val="222222"/>
                </a:solidFill>
                <a:latin typeface="Times New Roman"/>
                <a:ea typeface="Times New Roman"/>
                <a:cs typeface="Times New Roman"/>
                <a:sym typeface="Times New Roman"/>
              </a:rPr>
              <a:t>Scientific reports</a:t>
            </a:r>
            <a:r>
              <a:rPr lang="en-IN" sz="1800">
                <a:solidFill>
                  <a:srgbClr val="222222"/>
                </a:solidFill>
                <a:latin typeface="Times New Roman"/>
                <a:ea typeface="Times New Roman"/>
                <a:cs typeface="Times New Roman"/>
                <a:sym typeface="Times New Roman"/>
              </a:rPr>
              <a:t> 4 (2014): </a:t>
            </a:r>
            <a:r>
              <a:rPr lang="en-IN" sz="1800">
                <a:solidFill>
                  <a:srgbClr val="222222"/>
                </a:solidFill>
                <a:latin typeface="Times New Roman"/>
                <a:ea typeface="Times New Roman"/>
                <a:cs typeface="Times New Roman"/>
                <a:sym typeface="Times New Roman"/>
              </a:rPr>
              <a:t>5739</a:t>
            </a:r>
            <a:r>
              <a:rPr lang="en-IN" sz="1800">
                <a:solidFill>
                  <a:srgbClr val="222222"/>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IN" sz="1800">
                <a:solidFill>
                  <a:schemeClr val="dk1"/>
                </a:solidFill>
                <a:latin typeface="Times New Roman"/>
                <a:ea typeface="Times New Roman"/>
                <a:cs typeface="Times New Roman"/>
                <a:sym typeface="Times New Roman"/>
              </a:rPr>
              <a:t>S. Schaeffer</a:t>
            </a:r>
            <a:endParaRPr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b="1" lang="en-IN" sz="1800">
                <a:solidFill>
                  <a:schemeClr val="dk1"/>
                </a:solidFill>
                <a:latin typeface="Times New Roman"/>
                <a:ea typeface="Times New Roman"/>
                <a:cs typeface="Times New Roman"/>
                <a:sym typeface="Times New Roman"/>
              </a:rPr>
              <a:t>Graph clustering. Computer Science Review</a:t>
            </a:r>
            <a:endParaRPr b="1"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IN" sz="1800">
                <a:solidFill>
                  <a:schemeClr val="dk1"/>
                </a:solidFill>
                <a:latin typeface="Times New Roman"/>
                <a:ea typeface="Times New Roman"/>
                <a:cs typeface="Times New Roman"/>
                <a:sym typeface="Times New Roman"/>
              </a:rPr>
              <a:t>1(1):27–64, 2007</a:t>
            </a:r>
            <a:endParaRPr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123"/>
          <p:cNvSpPr txBox="1"/>
          <p:nvPr/>
        </p:nvSpPr>
        <p:spPr>
          <a:xfrm>
            <a:off x="1173163" y="2735875"/>
            <a:ext cx="7734300" cy="90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6000">
                <a:latin typeface="Times New Roman"/>
                <a:ea typeface="Times New Roman"/>
                <a:cs typeface="Times New Roman"/>
                <a:sym typeface="Times New Roman"/>
              </a:rPr>
              <a:t>THANKYOU</a:t>
            </a:r>
            <a:endParaRPr b="1" sz="60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8"/>
          <p:cNvSpPr txBox="1"/>
          <p:nvPr/>
        </p:nvSpPr>
        <p:spPr>
          <a:xfrm>
            <a:off x="437150" y="1479100"/>
            <a:ext cx="9187500" cy="58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3000">
                <a:latin typeface="Times New Roman"/>
                <a:ea typeface="Times New Roman"/>
                <a:cs typeface="Times New Roman"/>
                <a:sym typeface="Times New Roman"/>
              </a:rPr>
              <a:t>Let A be any m*n matrix whose rank is min(m,n) i.e. full rank matrix , then A can be decomposed into matrices Q and R such that A = QR</a:t>
            </a:r>
            <a:endParaRPr b="1" sz="3000">
              <a:latin typeface="Times New Roman"/>
              <a:ea typeface="Times New Roman"/>
              <a:cs typeface="Times New Roman"/>
              <a:sym typeface="Times New Roman"/>
            </a:endParaRPr>
          </a:p>
          <a:p>
            <a:pPr indent="0" lvl="0" marL="0" rtl="0" algn="l">
              <a:spcBef>
                <a:spcPts val="0"/>
              </a:spcBef>
              <a:spcAft>
                <a:spcPts val="0"/>
              </a:spcAft>
              <a:buNone/>
            </a:pPr>
            <a:r>
              <a:rPr b="1" lang="en-IN" sz="3000">
                <a:latin typeface="Times New Roman"/>
                <a:ea typeface="Times New Roman"/>
                <a:cs typeface="Times New Roman"/>
                <a:sym typeface="Times New Roman"/>
              </a:rPr>
              <a:t>where Q is orthogonal matrix and R is upper triangular matrix with </a:t>
            </a:r>
            <a:r>
              <a:rPr b="1" lang="en-IN" sz="3000" u="sng">
                <a:latin typeface="Times New Roman"/>
                <a:ea typeface="Times New Roman"/>
                <a:cs typeface="Times New Roman"/>
                <a:sym typeface="Times New Roman"/>
              </a:rPr>
              <a:t>positive diagonal entries</a:t>
            </a:r>
            <a:r>
              <a:rPr b="1" lang="en-IN" sz="3000">
                <a:latin typeface="Times New Roman"/>
                <a:ea typeface="Times New Roman"/>
                <a:cs typeface="Times New Roman"/>
                <a:sym typeface="Times New Roman"/>
              </a:rPr>
              <a:t>.</a:t>
            </a:r>
            <a:endParaRPr b="1" sz="3000">
              <a:latin typeface="Times New Roman"/>
              <a:ea typeface="Times New Roman"/>
              <a:cs typeface="Times New Roman"/>
              <a:sym typeface="Times New Roman"/>
            </a:endParaRPr>
          </a:p>
          <a:p>
            <a:pPr indent="0" lvl="0" marL="0" rtl="0" algn="l">
              <a:spcBef>
                <a:spcPts val="0"/>
              </a:spcBef>
              <a:spcAft>
                <a:spcPts val="0"/>
              </a:spcAft>
              <a:buNone/>
            </a:pPr>
            <a:r>
              <a:t/>
            </a:r>
            <a:endParaRPr b="1" sz="2200">
              <a:latin typeface="Times New Roman"/>
              <a:ea typeface="Times New Roman"/>
              <a:cs typeface="Times New Roman"/>
              <a:sym typeface="Times New Roman"/>
            </a:endParaRPr>
          </a:p>
          <a:p>
            <a:pPr indent="0" lvl="0" marL="0" rtl="0" algn="l">
              <a:spcBef>
                <a:spcPts val="0"/>
              </a:spcBef>
              <a:spcAft>
                <a:spcPts val="0"/>
              </a:spcAft>
              <a:buNone/>
            </a:pPr>
            <a:r>
              <a:rPr b="1" lang="en-IN" sz="2200">
                <a:latin typeface="Times New Roman"/>
                <a:ea typeface="Times New Roman"/>
                <a:cs typeface="Times New Roman"/>
                <a:sym typeface="Times New Roman"/>
              </a:rPr>
              <a:t>For example,</a:t>
            </a:r>
            <a:endParaRPr b="1" sz="2200">
              <a:latin typeface="Times New Roman"/>
              <a:ea typeface="Times New Roman"/>
              <a:cs typeface="Times New Roman"/>
              <a:sym typeface="Times New Roman"/>
            </a:endParaRPr>
          </a:p>
        </p:txBody>
      </p:sp>
      <p:pic>
        <p:nvPicPr>
          <p:cNvPr descr="A=\begin{bmatrix}12&amp;-51&amp;4\\6&amp;167&amp;-68\\-4&amp;24&amp;-41\end{bmatrix}" id="277" name="Google Shape;277;p48" title="MathEquation,#000000"/>
          <p:cNvPicPr preferRelativeResize="0"/>
          <p:nvPr/>
        </p:nvPicPr>
        <p:blipFill>
          <a:blip r:embed="rId3">
            <a:alphaModFix/>
          </a:blip>
          <a:stretch>
            <a:fillRect/>
          </a:stretch>
        </p:blipFill>
        <p:spPr>
          <a:xfrm>
            <a:off x="437150" y="4809650"/>
            <a:ext cx="3375416" cy="1270000"/>
          </a:xfrm>
          <a:prstGeom prst="rect">
            <a:avLst/>
          </a:prstGeom>
          <a:noFill/>
          <a:ln>
            <a:noFill/>
          </a:ln>
        </p:spPr>
      </p:pic>
      <p:pic>
        <p:nvPicPr>
          <p:cNvPr descr="=\begin{bmatrix}6/7&amp;-69/175&amp;-58/175\\3/7&amp;158/175&amp;6/175\\-2/7&amp;6/35&amp;-33/35\end{bmatrix}\begin{bmatrix}14&amp;21&amp;-14\\0&amp;175&amp;-70\\0&amp;0&amp;35\end{bmatrix}" id="278" name="Google Shape;278;p48" title="MathEquation,#000000"/>
          <p:cNvPicPr preferRelativeResize="0"/>
          <p:nvPr/>
        </p:nvPicPr>
        <p:blipFill>
          <a:blip r:embed="rId4">
            <a:alphaModFix/>
          </a:blip>
          <a:stretch>
            <a:fillRect/>
          </a:stretch>
        </p:blipFill>
        <p:spPr>
          <a:xfrm>
            <a:off x="3812575" y="4809650"/>
            <a:ext cx="5609674" cy="1270000"/>
          </a:xfrm>
          <a:prstGeom prst="rect">
            <a:avLst/>
          </a:prstGeom>
          <a:noFill/>
          <a:ln>
            <a:noFill/>
          </a:ln>
        </p:spPr>
      </p:pic>
      <p:sp>
        <p:nvSpPr>
          <p:cNvPr id="279" name="Google Shape;279;p48"/>
          <p:cNvSpPr txBox="1"/>
          <p:nvPr>
            <p:ph type="title"/>
          </p:nvPr>
        </p:nvSpPr>
        <p:spPr>
          <a:xfrm>
            <a:off x="437150" y="217000"/>
            <a:ext cx="9071700" cy="126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4400">
                <a:latin typeface="Times New Roman"/>
                <a:ea typeface="Times New Roman"/>
                <a:cs typeface="Times New Roman"/>
                <a:sym typeface="Times New Roman"/>
              </a:rPr>
              <a:t>QR DECOMPOSITION</a:t>
            </a:r>
            <a:endParaRPr sz="44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